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Lora" panose="020B0604020202020204" charset="0"/>
      <p:regular r:id="rId38"/>
      <p:bold r:id="rId39"/>
      <p:italic r:id="rId40"/>
      <p:boldItalic r:id="rId41"/>
    </p:embeddedFont>
    <p:embeddedFont>
      <p:font typeface="Mangal" panose="02040503050203030202" pitchFamily="18" charset="0"/>
      <p:regular r:id="rId42"/>
      <p:bold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2CLfoorpryhz76CVA+jg0BVOI0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882"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cfbc046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9cfbc046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cfbc0465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9cfbc0465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cfbc0465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cfbc0465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cfbc0465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cfbc0465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cfbc0465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9cfbc046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1c41d6ce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1c41d6ce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1c41d6ce7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1c41d6ce7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1c41d6ce7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1c41d6ce7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c41d6ce7_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c41d6ce7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a1c41d6ce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a1c41d6ce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1c41d6ce7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1c41d6ce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a1c41d6ce7_6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a1c41d6ce7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1c41d6ce7_5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1c41d6ce7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1c41d6ce7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1c41d6ce7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1c41d6ce7_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1c41d6ce7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1c41d6ce7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1c41d6ce7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1c41d6ce7_6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1c41d6ce7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1c41d6ce7_6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1c41d6ce7_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1c41d6ce7_6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1c41d6ce7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cfbc0465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cfbc0465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1c41d6ce7_6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1c41d6ce7_6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a1c41d6ce7_6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a1c41d6ce7_6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9" name="Google Shape;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3" name="Google Shape;3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 name="Google Shape;4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circuitdigest.com/microcontroller-projects/iot-based-patient-monitoring-system-using-esp8266-and-arduino" TargetMode="External"/><Relationship Id="rId7" Type="http://schemas.openxmlformats.org/officeDocument/2006/relationships/hyperlink" Target="https://appuals.com/how-to-make-smart-home-automation-system-using-esp32-module/"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s://www.hackster.io/gatoninja236/esp32-fall-detector-b8ec6f" TargetMode="External"/><Relationship Id="rId5" Type="http://schemas.openxmlformats.org/officeDocument/2006/relationships/hyperlink" Target="https://www.eso.org/public/outreach/eduoff/seaspace/docs/navigation/navgps/navgps-1.html#:~:text=It%20has%20several%20components%2C%20each,geographical%20position%20of%20the%20user" TargetMode="External"/><Relationship Id="rId4" Type="http://schemas.openxmlformats.org/officeDocument/2006/relationships/hyperlink" Target="https://blog.asksensors.com/iot-cloud-based-gps-tracking-esp32-gps-neo-6m-module/#:~:text=Connect%20the%20GPS%20ground%20pin,computer%20through%20a%20USB%20cabl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2312062" y="153400"/>
            <a:ext cx="4519875" cy="1660450"/>
          </a:xfrm>
          <a:prstGeom prst="rect">
            <a:avLst/>
          </a:prstGeom>
          <a:noFill/>
          <a:ln>
            <a:noFill/>
          </a:ln>
        </p:spPr>
      </p:pic>
      <p:pic>
        <p:nvPicPr>
          <p:cNvPr id="55" name="Google Shape;55;p1"/>
          <p:cNvPicPr preferRelativeResize="0"/>
          <p:nvPr/>
        </p:nvPicPr>
        <p:blipFill rotWithShape="1">
          <a:blip r:embed="rId4">
            <a:alphaModFix/>
          </a:blip>
          <a:srcRect/>
          <a:stretch/>
        </p:blipFill>
        <p:spPr>
          <a:xfrm>
            <a:off x="922925" y="2091650"/>
            <a:ext cx="7298150" cy="277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0"/>
          <p:cNvSpPr txBox="1">
            <a:spLocks noGrp="1"/>
          </p:cNvSpPr>
          <p:nvPr>
            <p:ph type="body" idx="1"/>
          </p:nvPr>
        </p:nvSpPr>
        <p:spPr>
          <a:xfrm>
            <a:off x="311700" y="302875"/>
            <a:ext cx="8520600" cy="426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900" b="1" dirty="0">
                <a:solidFill>
                  <a:schemeClr val="dk1"/>
                </a:solidFill>
              </a:rPr>
              <a:t>Association </a:t>
            </a:r>
            <a:endParaRPr sz="19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In the above block diagram, the flow of this project is shown. The relays are connected to the home’s electrical appliances or devices. A mobile application will send an On or OFF command to the database. This cloud is connected to the ESP32 microcontroller board through </a:t>
            </a:r>
            <a:r>
              <a:rPr lang="en-GB" dirty="0" err="1">
                <a:solidFill>
                  <a:schemeClr val="dk1"/>
                </a:solidFill>
              </a:rPr>
              <a:t>WiFi</a:t>
            </a:r>
            <a:r>
              <a:rPr lang="en-GB" dirty="0">
                <a:solidFill>
                  <a:schemeClr val="dk1"/>
                </a:solidFill>
              </a:rPr>
              <a:t>. To Switch the electronic device on, we will send a “1” in the database and to switch it off we will send a “0” in the database. This command will then be fetched by the microcontroller because it is also connected to the database. Based on this 0 or 1, the microcontroller will switch the relay module on or off which will ultimately result in the switching of the electrical appliances.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9cfbc0465a_0_0"/>
          <p:cNvSpPr txBox="1">
            <a:spLocks noGrp="1"/>
          </p:cNvSpPr>
          <p:nvPr>
            <p:ph type="title"/>
          </p:nvPr>
        </p:nvSpPr>
        <p:spPr>
          <a:xfrm>
            <a:off x="387900" y="29085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300" b="1"/>
              <a:t>Fall Detection System</a:t>
            </a:r>
            <a:endParaRPr/>
          </a:p>
        </p:txBody>
      </p:sp>
      <p:sp>
        <p:nvSpPr>
          <p:cNvPr id="114" name="Google Shape;114;g9cfbc0465a_0_0"/>
          <p:cNvSpPr txBox="1">
            <a:spLocks noGrp="1"/>
          </p:cNvSpPr>
          <p:nvPr>
            <p:ph type="body" idx="1"/>
          </p:nvPr>
        </p:nvSpPr>
        <p:spPr>
          <a:xfrm>
            <a:off x="387900" y="9931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solidFill>
                  <a:schemeClr val="dk1"/>
                </a:solidFill>
              </a:rPr>
              <a:t>Purpose:</a:t>
            </a:r>
            <a:endParaRPr sz="2000" b="1" dirty="0">
              <a:solidFill>
                <a:schemeClr val="dk1"/>
              </a:solidFill>
            </a:endParaRPr>
          </a:p>
          <a:p>
            <a:pPr marL="0" lvl="0" indent="0" algn="l" rtl="0">
              <a:lnSpc>
                <a:spcPct val="100000"/>
              </a:lnSpc>
              <a:spcBef>
                <a:spcPts val="0"/>
              </a:spcBef>
              <a:spcAft>
                <a:spcPts val="0"/>
              </a:spcAft>
              <a:buNone/>
            </a:pPr>
            <a:endParaRPr sz="1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GB" sz="2000" dirty="0">
                <a:solidFill>
                  <a:schemeClr val="dk1"/>
                </a:solidFill>
                <a:latin typeface="Calibri"/>
                <a:ea typeface="Calibri"/>
                <a:cs typeface="Calibri"/>
                <a:sym typeface="Calibri"/>
              </a:rPr>
              <a:t>When it comes to old age or handicapped, it becomes necessary to monitor </a:t>
            </a:r>
            <a:r>
              <a:rPr lang="en-GB" sz="2000" dirty="0" err="1">
                <a:solidFill>
                  <a:schemeClr val="dk1"/>
                </a:solidFill>
                <a:latin typeface="Calibri"/>
                <a:ea typeface="Calibri"/>
                <a:cs typeface="Calibri"/>
                <a:sym typeface="Calibri"/>
              </a:rPr>
              <a:t>them.Due</a:t>
            </a:r>
            <a:r>
              <a:rPr lang="en-GB" sz="2000" dirty="0">
                <a:solidFill>
                  <a:schemeClr val="dk1"/>
                </a:solidFill>
                <a:latin typeface="Calibri"/>
                <a:ea typeface="Calibri"/>
                <a:cs typeface="Calibri"/>
                <a:sym typeface="Calibri"/>
              </a:rPr>
              <a:t> to weakness and weak joints they have a great risk of falling down. Now it is important to know if a person has fallen so that he/she can be helped on </a:t>
            </a:r>
            <a:r>
              <a:rPr lang="en-GB" sz="2000" dirty="0" err="1">
                <a:solidFill>
                  <a:schemeClr val="dk1"/>
                </a:solidFill>
                <a:latin typeface="Calibri"/>
                <a:ea typeface="Calibri"/>
                <a:cs typeface="Calibri"/>
                <a:sym typeface="Calibri"/>
              </a:rPr>
              <a:t>time.For</a:t>
            </a:r>
            <a:r>
              <a:rPr lang="en-GB" sz="2000" dirty="0">
                <a:solidFill>
                  <a:schemeClr val="dk1"/>
                </a:solidFill>
                <a:latin typeface="Calibri"/>
                <a:ea typeface="Calibri"/>
                <a:cs typeface="Calibri"/>
                <a:sym typeface="Calibri"/>
              </a:rPr>
              <a:t> this purpose we propose a smart fall detection system. The system uses accelerometer and gyro sensor to detect person movements, It can be mounted on persons hand or wheelchair for detection. </a:t>
            </a:r>
            <a:endParaRPr sz="1400"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9cfbc0465a_0_5"/>
          <p:cNvSpPr txBox="1">
            <a:spLocks noGrp="1"/>
          </p:cNvSpPr>
          <p:nvPr>
            <p:ph type="title"/>
          </p:nvPr>
        </p:nvSpPr>
        <p:spPr>
          <a:xfrm>
            <a:off x="159300" y="124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b="1"/>
              <a:t>Components Required</a:t>
            </a:r>
            <a:endParaRPr sz="2300" b="1"/>
          </a:p>
        </p:txBody>
      </p:sp>
      <p:sp>
        <p:nvSpPr>
          <p:cNvPr id="120" name="Google Shape;120;g9cfbc0465a_0_5"/>
          <p:cNvSpPr txBox="1">
            <a:spLocks noGrp="1"/>
          </p:cNvSpPr>
          <p:nvPr>
            <p:ph type="body" idx="1"/>
          </p:nvPr>
        </p:nvSpPr>
        <p:spPr>
          <a:xfrm>
            <a:off x="0" y="696875"/>
            <a:ext cx="2849100" cy="2969100"/>
          </a:xfrm>
          <a:prstGeom prst="rect">
            <a:avLst/>
          </a:prstGeom>
        </p:spPr>
        <p:txBody>
          <a:bodyPr spcFirstLastPara="1" wrap="square" lIns="91425" tIns="91425" rIns="91425" bIns="91425" anchor="t" anchorCtr="0">
            <a:noAutofit/>
          </a:bodyPr>
          <a:lstStyle/>
          <a:p>
            <a:pPr marL="342900" lvl="0" indent="-342900" algn="l" rtl="0">
              <a:lnSpc>
                <a:spcPct val="99166"/>
              </a:lnSpc>
              <a:spcBef>
                <a:spcPts val="600"/>
              </a:spcBef>
              <a:spcAft>
                <a:spcPts val="0"/>
              </a:spcAft>
              <a:buClr>
                <a:schemeClr val="dk1"/>
              </a:buClr>
              <a:buSzPts val="1782"/>
              <a:buFont typeface="Mangal"/>
              <a:buChar char="•"/>
            </a:pPr>
            <a:r>
              <a:rPr lang="en-GB" dirty="0">
                <a:solidFill>
                  <a:schemeClr val="dk1"/>
                </a:solidFill>
                <a:latin typeface="Mangal"/>
                <a:ea typeface="Mangal"/>
                <a:cs typeface="Mangal"/>
                <a:sym typeface="Mangal"/>
              </a:rPr>
              <a:t>PCB and Breadboard</a:t>
            </a:r>
            <a:endParaRPr dirty="0">
              <a:solidFill>
                <a:schemeClr val="dk1"/>
              </a:solidFill>
              <a:latin typeface="Mangal"/>
              <a:ea typeface="Mangal"/>
              <a:cs typeface="Mangal"/>
              <a:sym typeface="Mangal"/>
            </a:endParaRPr>
          </a:p>
          <a:p>
            <a:pPr marL="342900" lvl="0" indent="-342900" algn="l" rtl="0">
              <a:lnSpc>
                <a:spcPct val="99166"/>
              </a:lnSpc>
              <a:spcBef>
                <a:spcPts val="600"/>
              </a:spcBef>
              <a:spcAft>
                <a:spcPts val="0"/>
              </a:spcAft>
              <a:buClr>
                <a:schemeClr val="dk1"/>
              </a:buClr>
              <a:buSzPts val="1782"/>
              <a:buFont typeface="Mangal"/>
              <a:buChar char="•"/>
            </a:pPr>
            <a:r>
              <a:rPr lang="en-GB" dirty="0">
                <a:solidFill>
                  <a:schemeClr val="dk1"/>
                </a:solidFill>
                <a:latin typeface="Mangal"/>
                <a:ea typeface="Mangal"/>
                <a:cs typeface="Mangal"/>
                <a:sym typeface="Mangal"/>
              </a:rPr>
              <a:t>Accelerometer Sensor  </a:t>
            </a:r>
            <a:endParaRPr dirty="0">
              <a:solidFill>
                <a:schemeClr val="dk1"/>
              </a:solidFill>
              <a:latin typeface="Noto Sans Symbols"/>
              <a:ea typeface="Noto Sans Symbols"/>
              <a:cs typeface="Noto Sans Symbols"/>
              <a:sym typeface="Noto Sans Symbols"/>
            </a:endParaRPr>
          </a:p>
          <a:p>
            <a:pPr marL="342900" lvl="0" indent="-342900" algn="l" rtl="0">
              <a:lnSpc>
                <a:spcPct val="99166"/>
              </a:lnSpc>
              <a:spcBef>
                <a:spcPts val="600"/>
              </a:spcBef>
              <a:spcAft>
                <a:spcPts val="0"/>
              </a:spcAft>
              <a:buClr>
                <a:schemeClr val="dk1"/>
              </a:buClr>
              <a:buSzPts val="1782"/>
              <a:buFont typeface="Mangal"/>
              <a:buChar char="•"/>
            </a:pPr>
            <a:r>
              <a:rPr lang="en-GB" dirty="0">
                <a:solidFill>
                  <a:schemeClr val="dk1"/>
                </a:solidFill>
                <a:latin typeface="Mangal"/>
                <a:ea typeface="Mangal"/>
                <a:cs typeface="Mangal"/>
                <a:sym typeface="Mangal"/>
              </a:rPr>
              <a:t>Gyroscope Sensor</a:t>
            </a:r>
            <a:endParaRPr dirty="0">
              <a:solidFill>
                <a:schemeClr val="dk1"/>
              </a:solidFill>
              <a:latin typeface="Noto Sans Symbols"/>
              <a:ea typeface="Noto Sans Symbols"/>
              <a:cs typeface="Noto Sans Symbols"/>
              <a:sym typeface="Noto Sans Symbols"/>
            </a:endParaRPr>
          </a:p>
          <a:p>
            <a:pPr marL="342900" lvl="0" indent="-342900" algn="l" rtl="0">
              <a:lnSpc>
                <a:spcPct val="99166"/>
              </a:lnSpc>
              <a:spcBef>
                <a:spcPts val="600"/>
              </a:spcBef>
              <a:spcAft>
                <a:spcPts val="0"/>
              </a:spcAft>
              <a:buClr>
                <a:schemeClr val="dk1"/>
              </a:buClr>
              <a:buSzPts val="1782"/>
              <a:buFont typeface="Mangal"/>
              <a:buChar char="•"/>
            </a:pPr>
            <a:r>
              <a:rPr lang="en-GB" dirty="0">
                <a:solidFill>
                  <a:schemeClr val="dk1"/>
                </a:solidFill>
                <a:latin typeface="Mangal"/>
                <a:ea typeface="Mangal"/>
                <a:cs typeface="Mangal"/>
                <a:sym typeface="Mangal"/>
              </a:rPr>
              <a:t>Node MCU (ESP8266)</a:t>
            </a:r>
            <a:endParaRPr dirty="0">
              <a:solidFill>
                <a:schemeClr val="dk1"/>
              </a:solidFill>
              <a:latin typeface="Noto Sans Symbols"/>
              <a:ea typeface="Noto Sans Symbols"/>
              <a:cs typeface="Noto Sans Symbols"/>
              <a:sym typeface="Noto Sans Symbols"/>
            </a:endParaRPr>
          </a:p>
          <a:p>
            <a:pPr marL="342900" lvl="0" indent="-342900" algn="l" rtl="0">
              <a:lnSpc>
                <a:spcPct val="99166"/>
              </a:lnSpc>
              <a:spcBef>
                <a:spcPts val="600"/>
              </a:spcBef>
              <a:spcAft>
                <a:spcPts val="0"/>
              </a:spcAft>
              <a:buClr>
                <a:schemeClr val="dk1"/>
              </a:buClr>
              <a:buSzPts val="1782"/>
              <a:buFont typeface="Mangal"/>
              <a:buChar char="•"/>
            </a:pPr>
            <a:r>
              <a:rPr lang="en-GB" dirty="0">
                <a:solidFill>
                  <a:schemeClr val="dk1"/>
                </a:solidFill>
                <a:latin typeface="Mangal"/>
                <a:ea typeface="Mangal"/>
                <a:cs typeface="Mangal"/>
                <a:sym typeface="Mangal"/>
              </a:rPr>
              <a:t>LCD Display</a:t>
            </a:r>
            <a:endParaRPr dirty="0">
              <a:solidFill>
                <a:schemeClr val="dk1"/>
              </a:solidFill>
              <a:latin typeface="Mangal"/>
              <a:ea typeface="Mangal"/>
              <a:cs typeface="Mangal"/>
              <a:sym typeface="Mangal"/>
            </a:endParaRPr>
          </a:p>
          <a:p>
            <a:pPr marL="342900" lvl="0" indent="-344043" algn="l" rtl="0">
              <a:lnSpc>
                <a:spcPct val="99166"/>
              </a:lnSpc>
              <a:spcBef>
                <a:spcPts val="600"/>
              </a:spcBef>
              <a:spcAft>
                <a:spcPts val="0"/>
              </a:spcAft>
              <a:buClr>
                <a:schemeClr val="dk1"/>
              </a:buClr>
              <a:buSzPts val="1800"/>
              <a:buFont typeface="Mangal"/>
              <a:buChar char="•"/>
            </a:pPr>
            <a:r>
              <a:rPr lang="en-GB" dirty="0">
                <a:solidFill>
                  <a:schemeClr val="dk1"/>
                </a:solidFill>
                <a:latin typeface="Mangal"/>
                <a:ea typeface="Mangal"/>
                <a:cs typeface="Mangal"/>
                <a:sym typeface="Mangal"/>
              </a:rPr>
              <a:t>Crystal Oscillator</a:t>
            </a:r>
            <a:endParaRPr dirty="0">
              <a:solidFill>
                <a:schemeClr val="dk1"/>
              </a:solidFill>
              <a:latin typeface="Mangal"/>
              <a:ea typeface="Mangal"/>
              <a:cs typeface="Mangal"/>
              <a:sym typeface="Mangal"/>
            </a:endParaRPr>
          </a:p>
        </p:txBody>
      </p:sp>
      <p:pic>
        <p:nvPicPr>
          <p:cNvPr id="121" name="Google Shape;121;g9cfbc0465a_0_5"/>
          <p:cNvPicPr preferRelativeResize="0"/>
          <p:nvPr/>
        </p:nvPicPr>
        <p:blipFill rotWithShape="1">
          <a:blip r:embed="rId3">
            <a:alphaModFix/>
          </a:blip>
          <a:srcRect b="7995"/>
          <a:stretch/>
        </p:blipFill>
        <p:spPr>
          <a:xfrm>
            <a:off x="4495850" y="620675"/>
            <a:ext cx="4511525" cy="3880050"/>
          </a:xfrm>
          <a:prstGeom prst="rect">
            <a:avLst/>
          </a:prstGeom>
          <a:noFill/>
          <a:ln>
            <a:noFill/>
          </a:ln>
        </p:spPr>
      </p:pic>
      <p:sp>
        <p:nvSpPr>
          <p:cNvPr id="122" name="Google Shape;122;g9cfbc0465a_0_5"/>
          <p:cNvSpPr txBox="1"/>
          <p:nvPr/>
        </p:nvSpPr>
        <p:spPr>
          <a:xfrm>
            <a:off x="2590550" y="696875"/>
            <a:ext cx="1981500" cy="3113400"/>
          </a:xfrm>
          <a:prstGeom prst="rect">
            <a:avLst/>
          </a:prstGeom>
          <a:noFill/>
          <a:ln>
            <a:noFill/>
          </a:ln>
        </p:spPr>
        <p:txBody>
          <a:bodyPr spcFirstLastPara="1" wrap="square" lIns="91425" tIns="91425" rIns="91425" bIns="91425" anchor="t" anchorCtr="0">
            <a:noAutofit/>
          </a:bodyPr>
          <a:lstStyle/>
          <a:p>
            <a:pPr marL="342900" lvl="0" indent="-349250" algn="l" rtl="0">
              <a:lnSpc>
                <a:spcPct val="99166"/>
              </a:lnSpc>
              <a:spcBef>
                <a:spcPts val="600"/>
              </a:spcBef>
              <a:spcAft>
                <a:spcPts val="0"/>
              </a:spcAft>
              <a:buClr>
                <a:schemeClr val="dk1"/>
              </a:buClr>
              <a:buSzPts val="1882"/>
              <a:buFont typeface="Mangal"/>
              <a:buChar char="•"/>
            </a:pPr>
            <a:r>
              <a:rPr lang="en-GB" sz="1900" dirty="0">
                <a:solidFill>
                  <a:schemeClr val="dk1"/>
                </a:solidFill>
                <a:latin typeface="Mangal"/>
                <a:ea typeface="Mangal"/>
                <a:cs typeface="Mangal"/>
                <a:sym typeface="Mangal"/>
              </a:rPr>
              <a:t>LED’s</a:t>
            </a:r>
            <a:endParaRPr sz="1900" dirty="0">
              <a:solidFill>
                <a:schemeClr val="dk1"/>
              </a:solidFill>
              <a:latin typeface="Noto Sans Symbols"/>
              <a:ea typeface="Noto Sans Symbols"/>
              <a:cs typeface="Noto Sans Symbols"/>
              <a:sym typeface="Noto Sans Symbols"/>
            </a:endParaRPr>
          </a:p>
          <a:p>
            <a:pPr marL="342900" lvl="0" indent="-349250" algn="l" rtl="0">
              <a:lnSpc>
                <a:spcPct val="99166"/>
              </a:lnSpc>
              <a:spcBef>
                <a:spcPts val="600"/>
              </a:spcBef>
              <a:spcAft>
                <a:spcPts val="0"/>
              </a:spcAft>
              <a:buClr>
                <a:schemeClr val="dk1"/>
              </a:buClr>
              <a:buSzPts val="1882"/>
              <a:buFont typeface="Mangal"/>
              <a:buChar char="•"/>
            </a:pPr>
            <a:r>
              <a:rPr lang="en-GB" sz="1900" dirty="0">
                <a:solidFill>
                  <a:schemeClr val="dk1"/>
                </a:solidFill>
                <a:latin typeface="Mangal"/>
                <a:ea typeface="Mangal"/>
                <a:cs typeface="Mangal"/>
                <a:sym typeface="Mangal"/>
              </a:rPr>
              <a:t>Transformer</a:t>
            </a:r>
            <a:endParaRPr sz="1900" dirty="0">
              <a:solidFill>
                <a:schemeClr val="dk1"/>
              </a:solidFill>
              <a:latin typeface="Noto Sans Symbols"/>
              <a:ea typeface="Noto Sans Symbols"/>
              <a:cs typeface="Noto Sans Symbols"/>
              <a:sym typeface="Noto Sans Symbols"/>
            </a:endParaRPr>
          </a:p>
          <a:p>
            <a:pPr marL="342900" lvl="0" indent="-349250" algn="l" rtl="0">
              <a:lnSpc>
                <a:spcPct val="99166"/>
              </a:lnSpc>
              <a:spcBef>
                <a:spcPts val="600"/>
              </a:spcBef>
              <a:spcAft>
                <a:spcPts val="0"/>
              </a:spcAft>
              <a:buClr>
                <a:schemeClr val="dk1"/>
              </a:buClr>
              <a:buSzPts val="1882"/>
              <a:buFont typeface="Mangal"/>
              <a:buChar char="•"/>
            </a:pPr>
            <a:r>
              <a:rPr lang="en-GB" sz="1900" dirty="0">
                <a:solidFill>
                  <a:schemeClr val="dk1"/>
                </a:solidFill>
                <a:latin typeface="Mangal"/>
                <a:ea typeface="Mangal"/>
                <a:cs typeface="Mangal"/>
                <a:sym typeface="Mangal"/>
              </a:rPr>
              <a:t>Resistors</a:t>
            </a:r>
            <a:endParaRPr sz="1900" dirty="0">
              <a:solidFill>
                <a:schemeClr val="dk1"/>
              </a:solidFill>
              <a:latin typeface="Noto Sans Symbols"/>
              <a:ea typeface="Noto Sans Symbols"/>
              <a:cs typeface="Noto Sans Symbols"/>
              <a:sym typeface="Noto Sans Symbols"/>
            </a:endParaRPr>
          </a:p>
          <a:p>
            <a:pPr marL="342900" lvl="0" indent="-349250" algn="l" rtl="0">
              <a:lnSpc>
                <a:spcPct val="99166"/>
              </a:lnSpc>
              <a:spcBef>
                <a:spcPts val="600"/>
              </a:spcBef>
              <a:spcAft>
                <a:spcPts val="0"/>
              </a:spcAft>
              <a:buClr>
                <a:schemeClr val="dk1"/>
              </a:buClr>
              <a:buSzPts val="1882"/>
              <a:buFont typeface="Mangal"/>
              <a:buChar char="•"/>
            </a:pPr>
            <a:r>
              <a:rPr lang="en-GB" sz="1900" dirty="0">
                <a:solidFill>
                  <a:schemeClr val="dk1"/>
                </a:solidFill>
                <a:latin typeface="Mangal"/>
                <a:ea typeface="Mangal"/>
                <a:cs typeface="Mangal"/>
                <a:sym typeface="Mangal"/>
              </a:rPr>
              <a:t>Capacitors</a:t>
            </a:r>
            <a:endParaRPr sz="1900" dirty="0">
              <a:solidFill>
                <a:schemeClr val="dk1"/>
              </a:solidFill>
              <a:latin typeface="Noto Sans Symbols"/>
              <a:ea typeface="Noto Sans Symbols"/>
              <a:cs typeface="Noto Sans Symbols"/>
              <a:sym typeface="Noto Sans Symbols"/>
            </a:endParaRPr>
          </a:p>
          <a:p>
            <a:pPr marL="354012" lvl="0" indent="-360362" algn="l" rtl="0">
              <a:lnSpc>
                <a:spcPct val="99166"/>
              </a:lnSpc>
              <a:spcBef>
                <a:spcPts val="600"/>
              </a:spcBef>
              <a:spcAft>
                <a:spcPts val="0"/>
              </a:spcAft>
              <a:buClr>
                <a:schemeClr val="dk1"/>
              </a:buClr>
              <a:buSzPts val="1882"/>
              <a:buFont typeface="Mangal"/>
              <a:buChar char="•"/>
            </a:pPr>
            <a:r>
              <a:rPr lang="en-GB" sz="1900" dirty="0">
                <a:solidFill>
                  <a:schemeClr val="dk1"/>
                </a:solidFill>
                <a:latin typeface="Mangal"/>
                <a:ea typeface="Mangal"/>
                <a:cs typeface="Mangal"/>
                <a:sym typeface="Mangal"/>
              </a:rPr>
              <a:t>Diodes</a:t>
            </a:r>
            <a:endParaRPr sz="1900" dirty="0">
              <a:solidFill>
                <a:schemeClr val="dk1"/>
              </a:solidFill>
              <a:latin typeface="Mangal"/>
              <a:ea typeface="Mangal"/>
              <a:cs typeface="Mangal"/>
              <a:sym typeface="Mangal"/>
            </a:endParaRPr>
          </a:p>
          <a:p>
            <a:pPr marL="354012" lvl="0" indent="-361505" algn="l" rtl="0">
              <a:lnSpc>
                <a:spcPct val="99166"/>
              </a:lnSpc>
              <a:spcBef>
                <a:spcPts val="600"/>
              </a:spcBef>
              <a:spcAft>
                <a:spcPts val="0"/>
              </a:spcAft>
              <a:buClr>
                <a:schemeClr val="dk1"/>
              </a:buClr>
              <a:buSzPts val="1900"/>
              <a:buFont typeface="Mangal"/>
              <a:buChar char="•"/>
            </a:pPr>
            <a:r>
              <a:rPr lang="en-GB" sz="1900" dirty="0">
                <a:solidFill>
                  <a:schemeClr val="dk1"/>
                </a:solidFill>
                <a:latin typeface="Mangal"/>
                <a:ea typeface="Mangal"/>
                <a:cs typeface="Mangal"/>
                <a:sym typeface="Mangal"/>
              </a:rPr>
              <a:t>Push Buttons</a:t>
            </a:r>
            <a:endParaRPr sz="1900" dirty="0">
              <a:solidFill>
                <a:schemeClr val="dk1"/>
              </a:solidFill>
              <a:latin typeface="Mangal"/>
              <a:ea typeface="Mangal"/>
              <a:cs typeface="Mangal"/>
              <a:sym typeface="Mangal"/>
            </a:endParaRPr>
          </a:p>
          <a:p>
            <a:pPr marL="354012" lvl="0" indent="-361505" algn="l" rtl="0">
              <a:lnSpc>
                <a:spcPct val="99166"/>
              </a:lnSpc>
              <a:spcBef>
                <a:spcPts val="600"/>
              </a:spcBef>
              <a:spcAft>
                <a:spcPts val="0"/>
              </a:spcAft>
              <a:buClr>
                <a:schemeClr val="dk1"/>
              </a:buClr>
              <a:buSzPts val="1900"/>
              <a:buFont typeface="Mangal"/>
              <a:buChar char="•"/>
            </a:pPr>
            <a:r>
              <a:rPr lang="en-GB" sz="1900" dirty="0">
                <a:solidFill>
                  <a:schemeClr val="dk1"/>
                </a:solidFill>
                <a:latin typeface="Mangal"/>
                <a:ea typeface="Mangal"/>
                <a:cs typeface="Mangal"/>
                <a:sym typeface="Mangal"/>
              </a:rPr>
              <a:t>IC</a:t>
            </a:r>
            <a:endParaRPr sz="1900" dirty="0">
              <a:solidFill>
                <a:schemeClr val="dk1"/>
              </a:solidFill>
              <a:latin typeface="Mangal"/>
              <a:ea typeface="Mangal"/>
              <a:cs typeface="Mangal"/>
              <a:sym typeface="Mangal"/>
            </a:endParaRPr>
          </a:p>
        </p:txBody>
      </p:sp>
      <p:sp>
        <p:nvSpPr>
          <p:cNvPr id="123" name="Google Shape;123;g9cfbc0465a_0_5"/>
          <p:cNvSpPr txBox="1"/>
          <p:nvPr/>
        </p:nvSpPr>
        <p:spPr>
          <a:xfrm>
            <a:off x="-69300" y="3325100"/>
            <a:ext cx="2613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chemeClr val="dk1"/>
                </a:solidFill>
                <a:latin typeface="Calibri"/>
                <a:ea typeface="Calibri"/>
                <a:cs typeface="Calibri"/>
                <a:sym typeface="Calibri"/>
              </a:rPr>
              <a:t>Software Used: </a:t>
            </a:r>
            <a:endParaRPr sz="2400" b="1">
              <a:solidFill>
                <a:schemeClr val="dk1"/>
              </a:solidFill>
              <a:latin typeface="Calibri"/>
              <a:ea typeface="Calibri"/>
              <a:cs typeface="Calibri"/>
              <a:sym typeface="Calibri"/>
            </a:endParaRPr>
          </a:p>
        </p:txBody>
      </p:sp>
      <p:sp>
        <p:nvSpPr>
          <p:cNvPr id="124" name="Google Shape;124;g9cfbc0465a_0_5"/>
          <p:cNvSpPr txBox="1"/>
          <p:nvPr/>
        </p:nvSpPr>
        <p:spPr>
          <a:xfrm>
            <a:off x="76200" y="3886200"/>
            <a:ext cx="4203300" cy="951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9166"/>
              </a:lnSpc>
              <a:spcBef>
                <a:spcPts val="0"/>
              </a:spcBef>
              <a:spcAft>
                <a:spcPts val="0"/>
              </a:spcAft>
              <a:buClr>
                <a:srgbClr val="000000"/>
              </a:buClr>
              <a:buSzPts val="1800"/>
              <a:buFont typeface="Arial"/>
              <a:buChar char="•"/>
            </a:pPr>
            <a:r>
              <a:rPr lang="en-GB" sz="1800" dirty="0">
                <a:solidFill>
                  <a:srgbClr val="000000"/>
                </a:solidFill>
                <a:latin typeface="Mangal"/>
                <a:ea typeface="Mangal"/>
                <a:cs typeface="Mangal"/>
                <a:sym typeface="Mangal"/>
              </a:rPr>
              <a:t>Arduino </a:t>
            </a:r>
            <a:r>
              <a:rPr lang="en-GB" sz="1800" dirty="0">
                <a:latin typeface="Mangal"/>
                <a:ea typeface="Mangal"/>
                <a:cs typeface="Mangal"/>
                <a:sym typeface="Mangal"/>
              </a:rPr>
              <a:t>IDE</a:t>
            </a:r>
            <a:endParaRPr sz="1800" dirty="0">
              <a:solidFill>
                <a:srgbClr val="000000"/>
              </a:solidFill>
              <a:latin typeface="Mangal"/>
              <a:ea typeface="Mangal"/>
              <a:cs typeface="Mangal"/>
              <a:sym typeface="Mangal"/>
            </a:endParaRPr>
          </a:p>
          <a:p>
            <a:pPr marL="342900" marR="0" lvl="0" indent="-342900" algn="l" rtl="0">
              <a:lnSpc>
                <a:spcPct val="99166"/>
              </a:lnSpc>
              <a:spcBef>
                <a:spcPts val="0"/>
              </a:spcBef>
              <a:spcAft>
                <a:spcPts val="0"/>
              </a:spcAft>
              <a:buSzPts val="1800"/>
              <a:buFont typeface="Mangal"/>
              <a:buChar char="•"/>
            </a:pPr>
            <a:r>
              <a:rPr lang="en-GB" sz="1800" dirty="0">
                <a:latin typeface="Mangal"/>
                <a:ea typeface="Mangal"/>
                <a:cs typeface="Mangal"/>
                <a:sym typeface="Mangal"/>
              </a:rPr>
              <a:t>MC Programming Language: C</a:t>
            </a:r>
            <a:endParaRPr sz="1800" dirty="0">
              <a:latin typeface="Mangal"/>
              <a:ea typeface="Mangal"/>
              <a:cs typeface="Mangal"/>
              <a:sym typeface="Mangal"/>
            </a:endParaRPr>
          </a:p>
          <a:p>
            <a:pPr marL="342900" marR="0" lvl="0" indent="-342900" algn="l" rtl="0">
              <a:lnSpc>
                <a:spcPct val="99166"/>
              </a:lnSpc>
              <a:spcBef>
                <a:spcPts val="0"/>
              </a:spcBef>
              <a:spcAft>
                <a:spcPts val="0"/>
              </a:spcAft>
              <a:buSzPts val="1800"/>
              <a:buFont typeface="Mangal"/>
              <a:buChar char="•"/>
            </a:pPr>
            <a:r>
              <a:rPr lang="en-GB" sz="1800" dirty="0" err="1">
                <a:latin typeface="Mangal"/>
                <a:ea typeface="Mangal"/>
                <a:cs typeface="Mangal"/>
                <a:sym typeface="Mangal"/>
              </a:rPr>
              <a:t>IOTGecko</a:t>
            </a:r>
            <a:endParaRPr sz="1800" dirty="0">
              <a:latin typeface="Mangal"/>
              <a:ea typeface="Mangal"/>
              <a:cs typeface="Mangal"/>
              <a:sym typeface="Mang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9cfbc0465a_0_10"/>
          <p:cNvSpPr txBox="1"/>
          <p:nvPr/>
        </p:nvSpPr>
        <p:spPr>
          <a:xfrm>
            <a:off x="272100" y="0"/>
            <a:ext cx="5940000" cy="571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sz="2300" b="1">
                <a:solidFill>
                  <a:srgbClr val="000000"/>
                </a:solidFill>
              </a:rPr>
              <a:t>Block Diagram </a:t>
            </a:r>
            <a:endParaRPr sz="2300" b="1">
              <a:solidFill>
                <a:srgbClr val="000000"/>
              </a:solidFill>
            </a:endParaRPr>
          </a:p>
        </p:txBody>
      </p:sp>
      <p:pic>
        <p:nvPicPr>
          <p:cNvPr id="130" name="Google Shape;130;g9cfbc0465a_0_10"/>
          <p:cNvPicPr preferRelativeResize="0"/>
          <p:nvPr/>
        </p:nvPicPr>
        <p:blipFill rotWithShape="1">
          <a:blip r:embed="rId3">
            <a:alphaModFix/>
          </a:blip>
          <a:srcRect r="18785"/>
          <a:stretch/>
        </p:blipFill>
        <p:spPr>
          <a:xfrm>
            <a:off x="532475" y="492325"/>
            <a:ext cx="8079051" cy="4651175"/>
          </a:xfrm>
          <a:prstGeom prst="rect">
            <a:avLst/>
          </a:prstGeom>
          <a:noFill/>
          <a:ln>
            <a:noFill/>
          </a:ln>
        </p:spPr>
      </p:pic>
      <p:sp>
        <p:nvSpPr>
          <p:cNvPr id="131" name="Google Shape;131;g9cfbc0465a_0_10"/>
          <p:cNvSpPr txBox="1"/>
          <p:nvPr/>
        </p:nvSpPr>
        <p:spPr>
          <a:xfrm>
            <a:off x="6832200" y="2208575"/>
            <a:ext cx="1382700"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g9cfbc0465a_0_20"/>
          <p:cNvPicPr preferRelativeResize="0"/>
          <p:nvPr/>
        </p:nvPicPr>
        <p:blipFill>
          <a:blip r:embed="rId3">
            <a:alphaModFix/>
          </a:blip>
          <a:stretch>
            <a:fillRect/>
          </a:stretch>
        </p:blipFill>
        <p:spPr>
          <a:xfrm>
            <a:off x="1179000" y="0"/>
            <a:ext cx="6024500" cy="5143500"/>
          </a:xfrm>
          <a:prstGeom prst="rect">
            <a:avLst/>
          </a:prstGeom>
          <a:noFill/>
          <a:ln>
            <a:noFill/>
          </a:ln>
        </p:spPr>
      </p:pic>
      <p:sp>
        <p:nvSpPr>
          <p:cNvPr id="137" name="Google Shape;137;g9cfbc0465a_0_20"/>
          <p:cNvSpPr txBox="1"/>
          <p:nvPr/>
        </p:nvSpPr>
        <p:spPr>
          <a:xfrm>
            <a:off x="309775" y="120850"/>
            <a:ext cx="3000000" cy="6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chemeClr val="dk1"/>
                </a:solidFill>
              </a:rPr>
              <a:t>Flowchart:</a:t>
            </a:r>
            <a:endParaRPr sz="2300"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9cfbc0465a_0_33"/>
          <p:cNvSpPr txBox="1">
            <a:spLocks noGrp="1"/>
          </p:cNvSpPr>
          <p:nvPr>
            <p:ph type="body" idx="1"/>
          </p:nvPr>
        </p:nvSpPr>
        <p:spPr>
          <a:xfrm>
            <a:off x="311700" y="480975"/>
            <a:ext cx="8520600" cy="41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solidFill>
                  <a:srgbClr val="000000"/>
                </a:solidFill>
              </a:rPr>
              <a:t>Association</a:t>
            </a:r>
            <a:endParaRPr sz="2000" b="1" dirty="0">
              <a:solidFill>
                <a:srgbClr val="000000"/>
              </a:solidFill>
            </a:endParaRPr>
          </a:p>
          <a:p>
            <a:pPr marL="0" lvl="0" indent="0" algn="l" rtl="0">
              <a:spcBef>
                <a:spcPts val="0"/>
              </a:spcBef>
              <a:spcAft>
                <a:spcPts val="0"/>
              </a:spcAft>
              <a:buNone/>
            </a:pPr>
            <a:endParaRPr sz="800" dirty="0">
              <a:solidFill>
                <a:srgbClr val="000000"/>
              </a:solidFill>
            </a:endParaRPr>
          </a:p>
          <a:p>
            <a:pPr marL="0" lvl="0" indent="0" algn="l" rtl="0">
              <a:spcBef>
                <a:spcPts val="0"/>
              </a:spcBef>
              <a:spcAft>
                <a:spcPts val="0"/>
              </a:spcAft>
              <a:buNone/>
            </a:pPr>
            <a:endParaRPr sz="300" dirty="0">
              <a:solidFill>
                <a:srgbClr val="000000"/>
              </a:solidFill>
            </a:endParaRPr>
          </a:p>
          <a:p>
            <a:pPr marL="457200" lvl="0" indent="-355600" algn="l" rtl="0">
              <a:spcBef>
                <a:spcPts val="0"/>
              </a:spcBef>
              <a:spcAft>
                <a:spcPts val="0"/>
              </a:spcAft>
              <a:buClr>
                <a:srgbClr val="000000"/>
              </a:buClr>
              <a:buSzPts val="2000"/>
              <a:buChar char="●"/>
            </a:pPr>
            <a:r>
              <a:rPr lang="en-GB" sz="1550" dirty="0">
                <a:solidFill>
                  <a:srgbClr val="000000"/>
                </a:solidFill>
                <a:highlight>
                  <a:srgbClr val="FFFFFF"/>
                </a:highlight>
              </a:rPr>
              <a:t>The sensor is connected to a microcontroller in order to constantly transmit the acceleration data. </a:t>
            </a:r>
            <a:endParaRPr sz="1550" dirty="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GB" sz="1550" dirty="0">
                <a:solidFill>
                  <a:srgbClr val="000000"/>
                </a:solidFill>
                <a:highlight>
                  <a:srgbClr val="FFFFFF"/>
                </a:highlight>
              </a:rPr>
              <a:t>The system keeps monitoring for fall detection and abrupt movement changes in person. </a:t>
            </a:r>
            <a:endParaRPr sz="1550" dirty="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GB" sz="1550" dirty="0">
                <a:solidFill>
                  <a:srgbClr val="000000"/>
                </a:solidFill>
                <a:highlight>
                  <a:srgbClr val="FFFFFF"/>
                </a:highlight>
              </a:rPr>
              <a:t>A sudden abrupt change with jerk in the system is treated as a fall. </a:t>
            </a:r>
            <a:endParaRPr sz="1550" dirty="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GB" sz="1550" dirty="0">
                <a:solidFill>
                  <a:srgbClr val="000000"/>
                </a:solidFill>
                <a:highlight>
                  <a:srgbClr val="FFFFFF"/>
                </a:highlight>
              </a:rPr>
              <a:t>If in case the person did not fall and alarm was false, the system allows to snooze the alert if person presses snooze button in 5 seconds. </a:t>
            </a:r>
            <a:endParaRPr sz="1550" dirty="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GB" sz="1550" dirty="0">
                <a:solidFill>
                  <a:srgbClr val="000000"/>
                </a:solidFill>
                <a:highlight>
                  <a:srgbClr val="FFFFFF"/>
                </a:highlight>
              </a:rPr>
              <a:t>If person does not press the snooze, system detects person has fallen and automatically triggers alert through </a:t>
            </a:r>
            <a:r>
              <a:rPr lang="en-GB" sz="1550" dirty="0" err="1">
                <a:solidFill>
                  <a:srgbClr val="000000"/>
                </a:solidFill>
                <a:highlight>
                  <a:srgbClr val="FFFFFF"/>
                </a:highlight>
              </a:rPr>
              <a:t>wifi</a:t>
            </a:r>
            <a:r>
              <a:rPr lang="en-GB" sz="1550" dirty="0">
                <a:solidFill>
                  <a:srgbClr val="000000"/>
                </a:solidFill>
                <a:highlight>
                  <a:srgbClr val="FFFFFF"/>
                </a:highlight>
              </a:rPr>
              <a:t> connection to alert the loved ones of the person about the situation instantly.</a:t>
            </a:r>
            <a:endParaRPr sz="20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a1c41d6ce7_2_0"/>
          <p:cNvSpPr txBox="1">
            <a:spLocks noGrp="1"/>
          </p:cNvSpPr>
          <p:nvPr>
            <p:ph type="title"/>
          </p:nvPr>
        </p:nvSpPr>
        <p:spPr>
          <a:xfrm>
            <a:off x="311700" y="266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b="1"/>
              <a:t>GPS Tracking System</a:t>
            </a:r>
            <a:endParaRPr sz="2300" b="1"/>
          </a:p>
        </p:txBody>
      </p:sp>
      <p:sp>
        <p:nvSpPr>
          <p:cNvPr id="148" name="Google Shape;148;ga1c41d6ce7_2_0"/>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solidFill>
                  <a:srgbClr val="000000"/>
                </a:solidFill>
              </a:rPr>
              <a:t>Purpose:</a:t>
            </a:r>
            <a:endParaRPr sz="2000" b="1" dirty="0">
              <a:solidFill>
                <a:srgbClr val="000000"/>
              </a:solidFill>
            </a:endParaRPr>
          </a:p>
          <a:p>
            <a:pPr marL="0" lvl="0" indent="0" algn="l" rtl="0">
              <a:spcBef>
                <a:spcPts val="0"/>
              </a:spcBef>
              <a:spcAft>
                <a:spcPts val="0"/>
              </a:spcAft>
              <a:buNone/>
            </a:pPr>
            <a:endParaRPr sz="900" b="1" dirty="0">
              <a:solidFill>
                <a:srgbClr val="000000"/>
              </a:solidFill>
            </a:endParaRPr>
          </a:p>
          <a:p>
            <a:pPr marL="457200" lvl="0" indent="-342900" algn="l" rtl="0">
              <a:spcBef>
                <a:spcPts val="0"/>
              </a:spcBef>
              <a:spcAft>
                <a:spcPts val="0"/>
              </a:spcAft>
              <a:buSzPts val="1800"/>
              <a:buChar char="●"/>
            </a:pPr>
            <a:r>
              <a:rPr lang="en-GB" dirty="0">
                <a:solidFill>
                  <a:srgbClr val="222222"/>
                </a:solidFill>
                <a:highlight>
                  <a:srgbClr val="FFFFFF"/>
                </a:highlight>
              </a:rPr>
              <a:t>The GPS concept is based on time and the known position of GPS specialized </a:t>
            </a:r>
            <a:r>
              <a:rPr lang="en-GB" dirty="0">
                <a:solidFill>
                  <a:schemeClr val="dk1"/>
                </a:solidFill>
                <a:highlight>
                  <a:srgbClr val="FFFFFF"/>
                </a:highlight>
              </a:rPr>
              <a:t>satellites</a:t>
            </a:r>
            <a:r>
              <a:rPr lang="en-GB" dirty="0">
                <a:solidFill>
                  <a:srgbClr val="222222"/>
                </a:solidFill>
                <a:highlight>
                  <a:srgbClr val="FFFFFF"/>
                </a:highlight>
              </a:rPr>
              <a:t>.</a:t>
            </a:r>
            <a:endParaRPr dirty="0">
              <a:solidFill>
                <a:srgbClr val="222222"/>
              </a:solidFill>
              <a:highlight>
                <a:srgbClr val="FFFFFF"/>
              </a:highlight>
            </a:endParaRPr>
          </a:p>
          <a:p>
            <a:pPr marL="457200" lvl="0" indent="-342900" algn="l" rtl="0">
              <a:spcBef>
                <a:spcPts val="0"/>
              </a:spcBef>
              <a:spcAft>
                <a:spcPts val="0"/>
              </a:spcAft>
              <a:buSzPts val="1800"/>
              <a:buChar char="●"/>
            </a:pPr>
            <a:r>
              <a:rPr lang="en-GB" dirty="0">
                <a:solidFill>
                  <a:srgbClr val="222222"/>
                </a:solidFill>
                <a:highlight>
                  <a:srgbClr val="FFFFFF"/>
                </a:highlight>
              </a:rPr>
              <a:t>The satellites carry very stable </a:t>
            </a:r>
            <a:r>
              <a:rPr lang="en-GB" dirty="0">
                <a:solidFill>
                  <a:schemeClr val="dk1"/>
                </a:solidFill>
                <a:highlight>
                  <a:srgbClr val="FFFFFF"/>
                </a:highlight>
              </a:rPr>
              <a:t>atomic clocks</a:t>
            </a:r>
            <a:r>
              <a:rPr lang="en-GB" dirty="0">
                <a:solidFill>
                  <a:srgbClr val="222222"/>
                </a:solidFill>
                <a:highlight>
                  <a:srgbClr val="FFFFFF"/>
                </a:highlight>
              </a:rPr>
              <a:t> that are synchronized with one another and with the ground clocks.</a:t>
            </a:r>
            <a:endParaRPr dirty="0">
              <a:solidFill>
                <a:srgbClr val="222222"/>
              </a:solidFill>
              <a:highlight>
                <a:srgbClr val="FFFFFF"/>
              </a:highlight>
            </a:endParaRPr>
          </a:p>
          <a:p>
            <a:pPr marL="457200" lvl="0" indent="-342900" algn="l" rtl="0">
              <a:spcBef>
                <a:spcPts val="0"/>
              </a:spcBef>
              <a:spcAft>
                <a:spcPts val="0"/>
              </a:spcAft>
              <a:buClr>
                <a:srgbClr val="222222"/>
              </a:buClr>
              <a:buSzPts val="1800"/>
              <a:buChar char="●"/>
            </a:pPr>
            <a:r>
              <a:rPr lang="en-GB" dirty="0">
                <a:solidFill>
                  <a:srgbClr val="222222"/>
                </a:solidFill>
                <a:highlight>
                  <a:srgbClr val="FFFFFF"/>
                </a:highlight>
              </a:rPr>
              <a:t>The satellite locations are known with great precision.</a:t>
            </a:r>
            <a:endParaRPr dirty="0">
              <a:solidFill>
                <a:srgbClr val="222222"/>
              </a:solidFill>
              <a:highlight>
                <a:srgbClr val="FFFFFF"/>
              </a:highlight>
            </a:endParaRPr>
          </a:p>
          <a:p>
            <a:pPr marL="457200" lvl="0" indent="-342900" algn="l" rtl="0">
              <a:spcBef>
                <a:spcPts val="0"/>
              </a:spcBef>
              <a:spcAft>
                <a:spcPts val="0"/>
              </a:spcAft>
              <a:buClr>
                <a:srgbClr val="222222"/>
              </a:buClr>
              <a:buSzPts val="1800"/>
              <a:buChar char="●"/>
            </a:pPr>
            <a:r>
              <a:rPr lang="en-GB" dirty="0">
                <a:solidFill>
                  <a:srgbClr val="222222"/>
                </a:solidFill>
                <a:highlight>
                  <a:srgbClr val="FFFFFF"/>
                </a:highlight>
              </a:rPr>
              <a:t>We have connected a GPS tracking system to the Wheelchair in order to get the exact location of chair, if the user’s caretaker/concerned people want to and in case of fall too.</a:t>
            </a:r>
            <a:endParaRPr sz="2300"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a1c41d6ce7_5_1"/>
          <p:cNvSpPr txBox="1">
            <a:spLocks noGrp="1"/>
          </p:cNvSpPr>
          <p:nvPr>
            <p:ph type="title"/>
          </p:nvPr>
        </p:nvSpPr>
        <p:spPr>
          <a:xfrm>
            <a:off x="244550" y="257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b="1"/>
              <a:t>Components Required</a:t>
            </a:r>
            <a:endParaRPr sz="2300" b="1"/>
          </a:p>
        </p:txBody>
      </p:sp>
      <p:sp>
        <p:nvSpPr>
          <p:cNvPr id="154" name="Google Shape;154;ga1c41d6ce7_5_1"/>
          <p:cNvSpPr txBox="1">
            <a:spLocks noGrp="1"/>
          </p:cNvSpPr>
          <p:nvPr>
            <p:ph type="body" idx="1"/>
          </p:nvPr>
        </p:nvSpPr>
        <p:spPr>
          <a:xfrm>
            <a:off x="110275" y="1138600"/>
            <a:ext cx="4353000" cy="3416400"/>
          </a:xfrm>
          <a:prstGeom prst="rect">
            <a:avLst/>
          </a:prstGeom>
        </p:spPr>
        <p:txBody>
          <a:bodyPr spcFirstLastPara="1" wrap="square" lIns="91425" tIns="91425" rIns="91425" bIns="91425" anchor="t" anchorCtr="0">
            <a:noAutofit/>
          </a:bodyPr>
          <a:lstStyle/>
          <a:p>
            <a:pPr marL="596900" lvl="0" indent="-355600" algn="l" rtl="0">
              <a:spcBef>
                <a:spcPts val="0"/>
              </a:spcBef>
              <a:spcAft>
                <a:spcPts val="0"/>
              </a:spcAft>
              <a:buClr>
                <a:srgbClr val="333333"/>
              </a:buClr>
              <a:buSzPts val="2000"/>
              <a:buChar char="●"/>
            </a:pPr>
            <a:r>
              <a:rPr lang="en-GB" sz="2000" dirty="0">
                <a:solidFill>
                  <a:srgbClr val="333333"/>
                </a:solidFill>
                <a:highlight>
                  <a:srgbClr val="FFFFFF"/>
                </a:highlight>
              </a:rPr>
              <a:t>NEO-6M GPS module</a:t>
            </a:r>
            <a:endParaRPr sz="2000" dirty="0">
              <a:solidFill>
                <a:srgbClr val="333333"/>
              </a:solidFill>
              <a:highlight>
                <a:srgbClr val="FFFFFF"/>
              </a:highlight>
            </a:endParaRPr>
          </a:p>
          <a:p>
            <a:pPr marL="596900" lvl="0" indent="-355600" algn="l" rtl="0">
              <a:spcBef>
                <a:spcPts val="0"/>
              </a:spcBef>
              <a:spcAft>
                <a:spcPts val="0"/>
              </a:spcAft>
              <a:buClr>
                <a:srgbClr val="333333"/>
              </a:buClr>
              <a:buSzPts val="2000"/>
              <a:buChar char="●"/>
            </a:pPr>
            <a:r>
              <a:rPr lang="en-GB" sz="2000" dirty="0">
                <a:solidFill>
                  <a:srgbClr val="333333"/>
                </a:solidFill>
                <a:highlight>
                  <a:srgbClr val="FFFFFF"/>
                </a:highlight>
              </a:rPr>
              <a:t>ESP32 development board.</a:t>
            </a:r>
            <a:endParaRPr sz="2000" dirty="0">
              <a:solidFill>
                <a:srgbClr val="333333"/>
              </a:solidFill>
              <a:highlight>
                <a:srgbClr val="FFFFFF"/>
              </a:highlight>
            </a:endParaRPr>
          </a:p>
          <a:p>
            <a:pPr marL="596900" lvl="0" indent="-355600" algn="l" rtl="0">
              <a:spcBef>
                <a:spcPts val="0"/>
              </a:spcBef>
              <a:spcAft>
                <a:spcPts val="0"/>
              </a:spcAft>
              <a:buClr>
                <a:srgbClr val="333333"/>
              </a:buClr>
              <a:buSzPts val="2000"/>
              <a:buChar char="●"/>
            </a:pPr>
            <a:r>
              <a:rPr lang="en-GB" sz="2000" dirty="0">
                <a:solidFill>
                  <a:srgbClr val="333333"/>
                </a:solidFill>
                <a:highlight>
                  <a:srgbClr val="FFFFFF"/>
                </a:highlight>
              </a:rPr>
              <a:t>Breadboard</a:t>
            </a:r>
            <a:endParaRPr sz="2000" dirty="0">
              <a:solidFill>
                <a:srgbClr val="333333"/>
              </a:solidFill>
              <a:highlight>
                <a:srgbClr val="FFFFFF"/>
              </a:highlight>
            </a:endParaRPr>
          </a:p>
          <a:p>
            <a:pPr marL="596900" lvl="0" indent="-355600" algn="l" rtl="0">
              <a:spcBef>
                <a:spcPts val="0"/>
              </a:spcBef>
              <a:spcAft>
                <a:spcPts val="0"/>
              </a:spcAft>
              <a:buClr>
                <a:srgbClr val="333333"/>
              </a:buClr>
              <a:buSzPts val="2000"/>
              <a:buChar char="●"/>
            </a:pPr>
            <a:r>
              <a:rPr lang="en-GB" sz="2000" dirty="0">
                <a:solidFill>
                  <a:srgbClr val="333333"/>
                </a:solidFill>
                <a:highlight>
                  <a:srgbClr val="FFFFFF"/>
                </a:highlight>
              </a:rPr>
              <a:t>Jumper wires</a:t>
            </a:r>
            <a:endParaRPr sz="2000" dirty="0">
              <a:solidFill>
                <a:srgbClr val="333333"/>
              </a:solidFill>
              <a:highlight>
                <a:srgbClr val="FFFFFF"/>
              </a:highlight>
            </a:endParaRPr>
          </a:p>
          <a:p>
            <a:pPr marL="596900" lvl="0" indent="-355600" algn="l" rtl="0">
              <a:spcBef>
                <a:spcPts val="0"/>
              </a:spcBef>
              <a:spcAft>
                <a:spcPts val="0"/>
              </a:spcAft>
              <a:buClr>
                <a:srgbClr val="333333"/>
              </a:buClr>
              <a:buSzPts val="2000"/>
              <a:buChar char="●"/>
            </a:pPr>
            <a:r>
              <a:rPr lang="en-GB" sz="2000" dirty="0">
                <a:solidFill>
                  <a:srgbClr val="333333"/>
                </a:solidFill>
                <a:highlight>
                  <a:srgbClr val="FFFFFF"/>
                </a:highlight>
              </a:rPr>
              <a:t>Arduino IDE software.</a:t>
            </a:r>
            <a:endParaRPr sz="2000" dirty="0">
              <a:solidFill>
                <a:srgbClr val="333333"/>
              </a:solidFill>
              <a:highlight>
                <a:srgbClr val="FFFFFF"/>
              </a:highlight>
            </a:endParaRPr>
          </a:p>
          <a:p>
            <a:pPr marL="596900" lvl="0" indent="-355600" algn="l" rtl="0">
              <a:spcBef>
                <a:spcPts val="0"/>
              </a:spcBef>
              <a:spcAft>
                <a:spcPts val="0"/>
              </a:spcAft>
              <a:buClr>
                <a:srgbClr val="333333"/>
              </a:buClr>
              <a:buSzPts val="2000"/>
              <a:buChar char="●"/>
            </a:pPr>
            <a:r>
              <a:rPr lang="en-GB" sz="2000" dirty="0">
                <a:solidFill>
                  <a:srgbClr val="333333"/>
                </a:solidFill>
                <a:highlight>
                  <a:srgbClr val="FFFFFF"/>
                </a:highlight>
              </a:rPr>
              <a:t>Micro USB cable</a:t>
            </a:r>
            <a:endParaRPr sz="2000" dirty="0">
              <a:solidFill>
                <a:srgbClr val="333333"/>
              </a:solidFill>
              <a:highlight>
                <a:srgbClr val="FFFFFF"/>
              </a:highlight>
            </a:endParaRPr>
          </a:p>
          <a:p>
            <a:pPr marL="457200" lvl="0" indent="0" algn="l" rtl="0">
              <a:lnSpc>
                <a:spcPct val="100000"/>
              </a:lnSpc>
              <a:spcBef>
                <a:spcPts val="4200"/>
              </a:spcBef>
              <a:spcAft>
                <a:spcPts val="0"/>
              </a:spcAft>
              <a:buNone/>
            </a:pPr>
            <a:endParaRPr sz="2000" dirty="0">
              <a:solidFill>
                <a:srgbClr val="333333"/>
              </a:solidFill>
              <a:highlight>
                <a:srgbClr val="FFFFFF"/>
              </a:highlight>
            </a:endParaRPr>
          </a:p>
          <a:p>
            <a:pPr marL="457200" lvl="0" indent="0" algn="l" rtl="0">
              <a:spcBef>
                <a:spcPts val="4200"/>
              </a:spcBef>
              <a:spcAft>
                <a:spcPts val="0"/>
              </a:spcAft>
              <a:buNone/>
            </a:pPr>
            <a:endParaRPr sz="2000" dirty="0">
              <a:solidFill>
                <a:srgbClr val="333333"/>
              </a:solidFill>
              <a:highlight>
                <a:srgbClr val="FFFFFF"/>
              </a:highlight>
            </a:endParaRPr>
          </a:p>
          <a:p>
            <a:pPr marL="457200" lvl="0" indent="0" algn="l" rtl="0">
              <a:spcBef>
                <a:spcPts val="4200"/>
              </a:spcBef>
              <a:spcAft>
                <a:spcPts val="0"/>
              </a:spcAft>
              <a:buNone/>
            </a:pPr>
            <a:endParaRPr sz="2000" dirty="0">
              <a:solidFill>
                <a:srgbClr val="333333"/>
              </a:solidFill>
              <a:highlight>
                <a:srgbClr val="FFFFFF"/>
              </a:highlight>
            </a:endParaRPr>
          </a:p>
          <a:p>
            <a:pPr marL="457200" lvl="0" indent="0" algn="l" rtl="0">
              <a:spcBef>
                <a:spcPts val="4200"/>
              </a:spcBef>
              <a:spcAft>
                <a:spcPts val="0"/>
              </a:spcAft>
              <a:buNone/>
            </a:pPr>
            <a:endParaRPr sz="2000" dirty="0">
              <a:solidFill>
                <a:srgbClr val="333333"/>
              </a:solidFill>
              <a:highlight>
                <a:srgbClr val="FFFFFF"/>
              </a:highlight>
            </a:endParaRPr>
          </a:p>
          <a:p>
            <a:pPr marL="360000" lvl="0" indent="0" algn="l" rtl="0">
              <a:spcBef>
                <a:spcPts val="4200"/>
              </a:spcBef>
              <a:spcAft>
                <a:spcPts val="0"/>
              </a:spcAft>
              <a:buNone/>
            </a:pPr>
            <a:endParaRPr sz="2000" dirty="0">
              <a:solidFill>
                <a:srgbClr val="333333"/>
              </a:solidFill>
              <a:highlight>
                <a:srgbClr val="FFFFFF"/>
              </a:highlight>
            </a:endParaRPr>
          </a:p>
          <a:p>
            <a:pPr marL="0" lvl="0" indent="0" algn="l" rtl="0">
              <a:spcBef>
                <a:spcPts val="4200"/>
              </a:spcBef>
              <a:spcAft>
                <a:spcPts val="0"/>
              </a:spcAft>
              <a:buNone/>
            </a:pPr>
            <a:endParaRPr sz="2000" dirty="0">
              <a:solidFill>
                <a:srgbClr val="333333"/>
              </a:solidFill>
              <a:highlight>
                <a:srgbClr val="FFFFFF"/>
              </a:highlight>
            </a:endParaRPr>
          </a:p>
          <a:p>
            <a:pPr marL="457200" lvl="0" indent="0" algn="l" rtl="0">
              <a:spcBef>
                <a:spcPts val="4200"/>
              </a:spcBef>
              <a:spcAft>
                <a:spcPts val="4200"/>
              </a:spcAft>
              <a:buNone/>
            </a:pPr>
            <a:endParaRPr sz="2600" dirty="0"/>
          </a:p>
        </p:txBody>
      </p:sp>
      <p:pic>
        <p:nvPicPr>
          <p:cNvPr id="155" name="Google Shape;155;ga1c41d6ce7_5_1"/>
          <p:cNvPicPr preferRelativeResize="0"/>
          <p:nvPr/>
        </p:nvPicPr>
        <p:blipFill rotWithShape="1">
          <a:blip r:embed="rId3">
            <a:alphaModFix/>
          </a:blip>
          <a:srcRect l="-10059" b="-10059"/>
          <a:stretch/>
        </p:blipFill>
        <p:spPr>
          <a:xfrm>
            <a:off x="4193150" y="0"/>
            <a:ext cx="4572000" cy="3358409"/>
          </a:xfrm>
          <a:prstGeom prst="rect">
            <a:avLst/>
          </a:prstGeom>
          <a:noFill/>
          <a:ln>
            <a:noFill/>
          </a:ln>
        </p:spPr>
      </p:pic>
      <p:pic>
        <p:nvPicPr>
          <p:cNvPr id="156" name="Google Shape;156;ga1c41d6ce7_5_1"/>
          <p:cNvPicPr preferRelativeResize="0"/>
          <p:nvPr/>
        </p:nvPicPr>
        <p:blipFill rotWithShape="1">
          <a:blip r:embed="rId4">
            <a:alphaModFix/>
          </a:blip>
          <a:srcRect l="28274" t="5655" r="27078" b="5832"/>
          <a:stretch/>
        </p:blipFill>
        <p:spPr>
          <a:xfrm rot="5400000">
            <a:off x="5663625" y="2242975"/>
            <a:ext cx="1826400" cy="3620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a1c41d6ce7_5_14"/>
          <p:cNvSpPr txBox="1">
            <a:spLocks noGrp="1"/>
          </p:cNvSpPr>
          <p:nvPr>
            <p:ph type="title"/>
          </p:nvPr>
        </p:nvSpPr>
        <p:spPr>
          <a:xfrm>
            <a:off x="257975" y="189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Circuit Diagram</a:t>
            </a:r>
            <a:endParaRPr sz="2400" b="1"/>
          </a:p>
        </p:txBody>
      </p:sp>
      <p:pic>
        <p:nvPicPr>
          <p:cNvPr id="162" name="Google Shape;162;ga1c41d6ce7_5_14"/>
          <p:cNvPicPr preferRelativeResize="0"/>
          <p:nvPr/>
        </p:nvPicPr>
        <p:blipFill rotWithShape="1">
          <a:blip r:embed="rId3">
            <a:alphaModFix/>
          </a:blip>
          <a:srcRect b="9771"/>
          <a:stretch/>
        </p:blipFill>
        <p:spPr>
          <a:xfrm>
            <a:off x="845275" y="874675"/>
            <a:ext cx="7453476" cy="367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a1c41d6ce7_5_2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Association</a:t>
            </a:r>
            <a:endParaRPr sz="2400" b="1"/>
          </a:p>
        </p:txBody>
      </p:sp>
      <p:sp>
        <p:nvSpPr>
          <p:cNvPr id="168" name="Google Shape;168;ga1c41d6ce7_5_20"/>
          <p:cNvSpPr txBox="1">
            <a:spLocks noGrp="1"/>
          </p:cNvSpPr>
          <p:nvPr>
            <p:ph type="body" idx="1"/>
          </p:nvPr>
        </p:nvSpPr>
        <p:spPr>
          <a:xfrm>
            <a:off x="352287" y="939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333333"/>
                </a:solidFill>
                <a:highlight>
                  <a:srgbClr val="FFFFFF"/>
                </a:highlight>
              </a:rPr>
              <a:t>It will provide the exact location of wheelchair to the concerned people through </a:t>
            </a:r>
            <a:r>
              <a:rPr lang="en-GB" dirty="0" err="1">
                <a:solidFill>
                  <a:srgbClr val="333333"/>
                </a:solidFill>
                <a:highlight>
                  <a:srgbClr val="FFFFFF"/>
                </a:highlight>
              </a:rPr>
              <a:t>wifi</a:t>
            </a:r>
            <a:r>
              <a:rPr lang="en-GB" dirty="0">
                <a:solidFill>
                  <a:srgbClr val="333333"/>
                </a:solidFill>
                <a:highlight>
                  <a:srgbClr val="FFFFFF"/>
                </a:highlight>
              </a:rPr>
              <a:t> whenever those people want to see or if any fall occurs in the following order:</a:t>
            </a:r>
            <a:endParaRPr dirty="0">
              <a:solidFill>
                <a:srgbClr val="333333"/>
              </a:solidFill>
              <a:highlight>
                <a:srgbClr val="FFFFFF"/>
              </a:highlight>
            </a:endParaRPr>
          </a:p>
          <a:p>
            <a:pPr marL="0" lvl="0" indent="0" algn="l" rtl="0">
              <a:spcBef>
                <a:spcPts val="0"/>
              </a:spcBef>
              <a:spcAft>
                <a:spcPts val="0"/>
              </a:spcAft>
              <a:buNone/>
            </a:pPr>
            <a:endParaRPr sz="500" dirty="0">
              <a:solidFill>
                <a:srgbClr val="333333"/>
              </a:solidFill>
              <a:highlight>
                <a:srgbClr val="FFFFFF"/>
              </a:highlight>
            </a:endParaRPr>
          </a:p>
          <a:p>
            <a:pPr marL="457200" lvl="0" indent="-330200" algn="l" rtl="0">
              <a:spcBef>
                <a:spcPts val="0"/>
              </a:spcBef>
              <a:spcAft>
                <a:spcPts val="0"/>
              </a:spcAft>
              <a:buClr>
                <a:srgbClr val="333333"/>
              </a:buClr>
              <a:buSzPts val="1600"/>
              <a:buChar char="●"/>
            </a:pPr>
            <a:r>
              <a:rPr lang="en-GB" sz="1600" dirty="0">
                <a:solidFill>
                  <a:srgbClr val="333333"/>
                </a:solidFill>
                <a:highlight>
                  <a:srgbClr val="FFFFFF"/>
                </a:highlight>
              </a:rPr>
              <a:t>Whenever there will be any fall, due to the jerk produced, the fall detection system sends an alert message to the people connected to the user through the wheelchair.</a:t>
            </a:r>
            <a:endParaRPr sz="1600" dirty="0">
              <a:solidFill>
                <a:srgbClr val="333333"/>
              </a:solidFill>
              <a:highlight>
                <a:srgbClr val="FFFFFF"/>
              </a:highlight>
            </a:endParaRPr>
          </a:p>
          <a:p>
            <a:pPr marL="457200" lvl="0" indent="-330200" algn="l" rtl="0">
              <a:spcBef>
                <a:spcPts val="0"/>
              </a:spcBef>
              <a:spcAft>
                <a:spcPts val="0"/>
              </a:spcAft>
              <a:buClr>
                <a:srgbClr val="333333"/>
              </a:buClr>
              <a:buSzPts val="1600"/>
              <a:buChar char="●"/>
            </a:pPr>
            <a:r>
              <a:rPr lang="en-GB" sz="1600" dirty="0">
                <a:solidFill>
                  <a:srgbClr val="333333"/>
                </a:solidFill>
                <a:highlight>
                  <a:srgbClr val="FFFFFF"/>
                </a:highlight>
              </a:rPr>
              <a:t>And then, our GPS module will come to work. It will send the exact location of the wheelchair through the Mobile app which will be connected to all the systems of our project.</a:t>
            </a:r>
            <a:endParaRPr sz="1600" dirty="0">
              <a:solidFill>
                <a:srgbClr val="333333"/>
              </a:solidFill>
              <a:highlight>
                <a:srgbClr val="FFFFFF"/>
              </a:highlight>
            </a:endParaRPr>
          </a:p>
          <a:p>
            <a:pPr marL="457200" lvl="0" indent="-330200" algn="l" rtl="0">
              <a:spcBef>
                <a:spcPts val="0"/>
              </a:spcBef>
              <a:spcAft>
                <a:spcPts val="0"/>
              </a:spcAft>
              <a:buClr>
                <a:srgbClr val="333333"/>
              </a:buClr>
              <a:buSzPts val="1600"/>
              <a:buChar char="●"/>
            </a:pPr>
            <a:r>
              <a:rPr lang="en-GB" sz="1600" dirty="0">
                <a:solidFill>
                  <a:srgbClr val="333333"/>
                </a:solidFill>
                <a:highlight>
                  <a:srgbClr val="FFFFFF"/>
                </a:highlight>
              </a:rPr>
              <a:t>So in this way the other people will get alerted about the fall and will get the information about the current location of the wheelchair</a:t>
            </a:r>
            <a:endParaRPr sz="1600" dirty="0">
              <a:solidFill>
                <a:srgbClr val="333333"/>
              </a:solidFill>
              <a:highlight>
                <a:srgbClr val="FFFFFF"/>
              </a:highlight>
            </a:endParaRPr>
          </a:p>
          <a:p>
            <a:pPr marL="0" lvl="0" indent="0" algn="l" rtl="0">
              <a:spcBef>
                <a:spcPts val="0"/>
              </a:spcBef>
              <a:spcAft>
                <a:spcPts val="0"/>
              </a:spcAft>
              <a:buNone/>
            </a:pPr>
            <a:endParaRPr dirty="0">
              <a:solidFill>
                <a:srgbClr val="333333"/>
              </a:solidFill>
              <a:highlight>
                <a:srgbClr val="FFFFFF"/>
              </a:highlight>
            </a:endParaRPr>
          </a:p>
          <a:p>
            <a:pPr marL="0" lvl="0" indent="0" algn="l" rtl="0">
              <a:spcBef>
                <a:spcPts val="0"/>
              </a:spcBef>
              <a:spcAft>
                <a:spcPts val="0"/>
              </a:spcAft>
              <a:buNone/>
            </a:pPr>
            <a:endParaRPr dirty="0">
              <a:solidFill>
                <a:srgbClr val="333333"/>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ctrTitle"/>
          </p:nvPr>
        </p:nvSpPr>
        <p:spPr>
          <a:xfrm>
            <a:off x="311700" y="95625"/>
            <a:ext cx="8520600" cy="92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GB" dirty="0" err="1"/>
              <a:t>DeVoe’s</a:t>
            </a:r>
            <a:r>
              <a:rPr lang="en-GB" dirty="0"/>
              <a:t> Chair</a:t>
            </a:r>
            <a:endParaRPr dirty="0"/>
          </a:p>
        </p:txBody>
      </p:sp>
      <p:sp>
        <p:nvSpPr>
          <p:cNvPr id="61" name="Google Shape;61;p2"/>
          <p:cNvSpPr txBox="1">
            <a:spLocks noGrp="1"/>
          </p:cNvSpPr>
          <p:nvPr>
            <p:ph type="subTitle" idx="1"/>
          </p:nvPr>
        </p:nvSpPr>
        <p:spPr>
          <a:xfrm>
            <a:off x="311700" y="1343500"/>
            <a:ext cx="8520600" cy="326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2500" dirty="0"/>
              <a:t>Supervisor’s name: </a:t>
            </a:r>
            <a:r>
              <a:rPr lang="en-GB" sz="2500" dirty="0" err="1"/>
              <a:t>Dr.</a:t>
            </a:r>
            <a:r>
              <a:rPr lang="en-GB" sz="2500" dirty="0"/>
              <a:t> </a:t>
            </a:r>
            <a:r>
              <a:rPr lang="en-GB" sz="2500" dirty="0" err="1"/>
              <a:t>Susant</a:t>
            </a:r>
            <a:r>
              <a:rPr lang="en-GB" sz="2500" dirty="0"/>
              <a:t> Kumar </a:t>
            </a:r>
            <a:r>
              <a:rPr lang="en-GB" sz="2500" dirty="0" err="1"/>
              <a:t>Panigrahi</a:t>
            </a:r>
            <a:endParaRPr sz="2500" dirty="0"/>
          </a:p>
          <a:p>
            <a:pPr marL="0" lvl="0" indent="0" algn="l" rtl="0">
              <a:lnSpc>
                <a:spcPct val="100000"/>
              </a:lnSpc>
              <a:spcBef>
                <a:spcPts val="0"/>
              </a:spcBef>
              <a:spcAft>
                <a:spcPts val="0"/>
              </a:spcAft>
              <a:buSzPts val="2800"/>
              <a:buNone/>
            </a:pPr>
            <a:endParaRPr sz="1400" dirty="0"/>
          </a:p>
          <a:p>
            <a:pPr marL="0" lvl="0" indent="0" algn="l" rtl="0">
              <a:lnSpc>
                <a:spcPct val="100000"/>
              </a:lnSpc>
              <a:spcBef>
                <a:spcPts val="0"/>
              </a:spcBef>
              <a:spcAft>
                <a:spcPts val="0"/>
              </a:spcAft>
              <a:buSzPts val="2800"/>
              <a:buNone/>
            </a:pPr>
            <a:r>
              <a:rPr lang="en-GB" sz="2300" dirty="0"/>
              <a:t>T</a:t>
            </a:r>
            <a:r>
              <a:rPr lang="en-GB" sz="2200" dirty="0"/>
              <a:t>eam Members:</a:t>
            </a:r>
            <a:endParaRPr sz="2200" dirty="0"/>
          </a:p>
          <a:p>
            <a:pPr marL="0" lvl="0" indent="0" algn="l" rtl="0">
              <a:lnSpc>
                <a:spcPct val="100000"/>
              </a:lnSpc>
              <a:spcBef>
                <a:spcPts val="0"/>
              </a:spcBef>
              <a:spcAft>
                <a:spcPts val="0"/>
              </a:spcAft>
              <a:buSzPts val="2800"/>
              <a:buNone/>
            </a:pPr>
            <a:r>
              <a:rPr lang="en-GB" sz="1900" dirty="0">
                <a:solidFill>
                  <a:srgbClr val="222222"/>
                </a:solidFill>
                <a:highlight>
                  <a:srgbClr val="FFFFFF"/>
                </a:highlight>
              </a:rPr>
              <a:t>18BCE10074 - Ayushi Jaimani</a:t>
            </a:r>
            <a:endParaRPr sz="1900" dirty="0">
              <a:solidFill>
                <a:srgbClr val="222222"/>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GB" sz="1900" dirty="0">
                <a:solidFill>
                  <a:srgbClr val="222222"/>
                </a:solidFill>
                <a:highlight>
                  <a:srgbClr val="FFFFFF"/>
                </a:highlight>
              </a:rPr>
              <a:t>18BCG10022 - </a:t>
            </a:r>
            <a:r>
              <a:rPr lang="en-GB" sz="1900" dirty="0" err="1">
                <a:solidFill>
                  <a:srgbClr val="222222"/>
                </a:solidFill>
                <a:highlight>
                  <a:srgbClr val="FFFFFF"/>
                </a:highlight>
              </a:rPr>
              <a:t>Anutej</a:t>
            </a:r>
            <a:r>
              <a:rPr lang="en-GB" sz="1900" dirty="0">
                <a:solidFill>
                  <a:srgbClr val="222222"/>
                </a:solidFill>
                <a:highlight>
                  <a:srgbClr val="FFFFFF"/>
                </a:highlight>
              </a:rPr>
              <a:t> </a:t>
            </a:r>
            <a:r>
              <a:rPr lang="en-GB" sz="1900" dirty="0" err="1">
                <a:solidFill>
                  <a:srgbClr val="222222"/>
                </a:solidFill>
                <a:highlight>
                  <a:srgbClr val="FFFFFF"/>
                </a:highlight>
              </a:rPr>
              <a:t>Kardele</a:t>
            </a:r>
            <a:endParaRPr sz="1900" dirty="0">
              <a:solidFill>
                <a:srgbClr val="222222"/>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GB" sz="1900" dirty="0">
                <a:solidFill>
                  <a:srgbClr val="222222"/>
                </a:solidFill>
                <a:highlight>
                  <a:srgbClr val="FFFFFF"/>
                </a:highlight>
              </a:rPr>
              <a:t>18BEC10007 - Anjali Prajapati</a:t>
            </a:r>
            <a:endParaRPr sz="1900" dirty="0">
              <a:solidFill>
                <a:srgbClr val="222222"/>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GB" sz="1900" dirty="0">
                <a:solidFill>
                  <a:srgbClr val="222222"/>
                </a:solidFill>
                <a:highlight>
                  <a:srgbClr val="FFFFFF"/>
                </a:highlight>
              </a:rPr>
              <a:t>18BEC10037 - Khushi Rathore</a:t>
            </a:r>
            <a:endParaRPr sz="1900" dirty="0">
              <a:solidFill>
                <a:srgbClr val="222222"/>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GB" sz="1900" dirty="0">
                <a:solidFill>
                  <a:srgbClr val="222222"/>
                </a:solidFill>
                <a:highlight>
                  <a:srgbClr val="FFFFFF"/>
                </a:highlight>
              </a:rPr>
              <a:t>18BEC10084 - Sushant Sharma </a:t>
            </a:r>
            <a:endParaRPr sz="1900" dirty="0">
              <a:solidFill>
                <a:srgbClr val="222222"/>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GB" sz="1900" dirty="0">
                <a:solidFill>
                  <a:srgbClr val="222222"/>
                </a:solidFill>
                <a:highlight>
                  <a:srgbClr val="FFFFFF"/>
                </a:highlight>
              </a:rPr>
              <a:t>18BEC10088 - Utkarsh Gupta</a:t>
            </a:r>
            <a:endParaRPr sz="1900" dirty="0">
              <a:solidFill>
                <a:srgbClr val="222222"/>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GB" sz="1900" dirty="0">
                <a:solidFill>
                  <a:srgbClr val="222222"/>
                </a:solidFill>
                <a:highlight>
                  <a:srgbClr val="FFFFFF"/>
                </a:highlight>
              </a:rPr>
              <a:t>18BCE10247 - Shikhar Srivastava</a:t>
            </a:r>
            <a:endParaRPr sz="1900" dirty="0">
              <a:solidFill>
                <a:srgbClr val="222222"/>
              </a:solidFill>
              <a:highlight>
                <a:srgbClr val="FFFFFF"/>
              </a:highlight>
            </a:endParaRPr>
          </a:p>
          <a:p>
            <a:pPr marL="0" lvl="0" indent="0" algn="l" rtl="0">
              <a:lnSpc>
                <a:spcPct val="100000"/>
              </a:lnSpc>
              <a:spcBef>
                <a:spcPts val="0"/>
              </a:spcBef>
              <a:spcAft>
                <a:spcPts val="0"/>
              </a:spcAft>
              <a:buSzPts val="2800"/>
              <a:buNone/>
            </a:pPr>
            <a:endParaRP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a1c41d6ce7_3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Measuring the body temperature and heart rate</a:t>
            </a:r>
            <a:endParaRPr/>
          </a:p>
        </p:txBody>
      </p:sp>
      <p:sp>
        <p:nvSpPr>
          <p:cNvPr id="174" name="Google Shape;174;ga1c41d6ce7_3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b="1" dirty="0">
                <a:solidFill>
                  <a:schemeClr val="dk1"/>
                </a:solidFill>
              </a:rPr>
              <a:t>Purpose:</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GB" dirty="0">
                <a:solidFill>
                  <a:schemeClr val="dk1"/>
                </a:solidFill>
              </a:rPr>
              <a:t>Our device puts forward a smart patient health tracking system using Web Server so that the Patient health parameters like Heart Rate and Blood Oxygen level along with body temperature can be monitored. User interface will be the android app and google assistant. </a:t>
            </a:r>
            <a:endParaRPr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a1c41d6ce7_3_10"/>
          <p:cNvSpPr txBox="1">
            <a:spLocks noGrp="1"/>
          </p:cNvSpPr>
          <p:nvPr>
            <p:ph type="title"/>
          </p:nvPr>
        </p:nvSpPr>
        <p:spPr>
          <a:xfrm>
            <a:off x="102050" y="258075"/>
            <a:ext cx="8876400" cy="44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t>Components required:</a:t>
            </a:r>
            <a:endParaRPr sz="2000" b="1" dirty="0"/>
          </a:p>
          <a:p>
            <a:pPr marL="0" lvl="0" indent="0" algn="l" rtl="0">
              <a:spcBef>
                <a:spcPts val="0"/>
              </a:spcBef>
              <a:spcAft>
                <a:spcPts val="0"/>
              </a:spcAft>
              <a:buNone/>
            </a:pPr>
            <a:endParaRPr sz="1200" b="1" dirty="0"/>
          </a:p>
          <a:p>
            <a:pPr marL="0" lvl="0" indent="0" algn="l" rtl="0">
              <a:spcBef>
                <a:spcPts val="0"/>
              </a:spcBef>
              <a:spcAft>
                <a:spcPts val="0"/>
              </a:spcAft>
              <a:buNone/>
            </a:pPr>
            <a:r>
              <a:rPr lang="en-GB" sz="1800" dirty="0"/>
              <a:t>Esp32</a:t>
            </a:r>
            <a:endParaRPr sz="1800" dirty="0"/>
          </a:p>
          <a:p>
            <a:pPr marL="0" lvl="0" indent="0" algn="l" rtl="0">
              <a:spcBef>
                <a:spcPts val="0"/>
              </a:spcBef>
              <a:spcAft>
                <a:spcPts val="0"/>
              </a:spcAft>
              <a:buNone/>
            </a:pPr>
            <a:endParaRPr sz="500" dirty="0"/>
          </a:p>
          <a:p>
            <a:pPr marL="0" lvl="0" indent="0" algn="l" rtl="0">
              <a:spcBef>
                <a:spcPts val="0"/>
              </a:spcBef>
              <a:spcAft>
                <a:spcPts val="0"/>
              </a:spcAft>
              <a:buNone/>
            </a:pPr>
            <a:r>
              <a:rPr lang="en-GB" sz="1800" dirty="0"/>
              <a:t>Jumper wires</a:t>
            </a:r>
            <a:endParaRPr sz="1800" dirty="0"/>
          </a:p>
          <a:p>
            <a:pPr marL="0" lvl="0" indent="0" algn="l" rtl="0">
              <a:spcBef>
                <a:spcPts val="0"/>
              </a:spcBef>
              <a:spcAft>
                <a:spcPts val="0"/>
              </a:spcAft>
              <a:buNone/>
            </a:pPr>
            <a:endParaRPr sz="500" dirty="0"/>
          </a:p>
          <a:p>
            <a:pPr marL="0" lvl="0" indent="0" algn="l" rtl="0">
              <a:spcBef>
                <a:spcPts val="0"/>
              </a:spcBef>
              <a:spcAft>
                <a:spcPts val="0"/>
              </a:spcAft>
              <a:buNone/>
            </a:pPr>
            <a:r>
              <a:rPr lang="en-GB" sz="1800" dirty="0"/>
              <a:t>MAX30100/102 Pulse Oximeter sensor :  </a:t>
            </a:r>
            <a:endParaRPr sz="1800" dirty="0"/>
          </a:p>
          <a:p>
            <a:pPr marL="0" lvl="0" indent="0" algn="l" rtl="0">
              <a:spcBef>
                <a:spcPts val="0"/>
              </a:spcBef>
              <a:spcAft>
                <a:spcPts val="0"/>
              </a:spcAft>
              <a:buNone/>
            </a:pPr>
            <a:r>
              <a:rPr lang="en-GB" sz="1500" dirty="0">
                <a:solidFill>
                  <a:srgbClr val="000000"/>
                </a:solidFill>
                <a:highlight>
                  <a:srgbClr val="FFFFFF"/>
                </a:highlight>
                <a:latin typeface="Roboto"/>
                <a:ea typeface="Roboto"/>
                <a:cs typeface="Roboto"/>
                <a:sym typeface="Roboto"/>
              </a:rPr>
              <a:t>The sensor is integrated pulse oximetry and heart-rate monitor sensor solution. It combines two LED’s, a photodetector, optimized optics, and low-noise </a:t>
            </a:r>
            <a:r>
              <a:rPr lang="en-GB" sz="1500" dirty="0" err="1">
                <a:solidFill>
                  <a:srgbClr val="000000"/>
                </a:solidFill>
                <a:highlight>
                  <a:srgbClr val="FFFFFF"/>
                </a:highlight>
                <a:latin typeface="Roboto"/>
                <a:ea typeface="Roboto"/>
                <a:cs typeface="Roboto"/>
                <a:sym typeface="Roboto"/>
              </a:rPr>
              <a:t>analog</a:t>
            </a:r>
            <a:r>
              <a:rPr lang="en-GB" sz="1500" dirty="0">
                <a:solidFill>
                  <a:srgbClr val="000000"/>
                </a:solidFill>
                <a:highlight>
                  <a:srgbClr val="FFFFFF"/>
                </a:highlight>
                <a:latin typeface="Roboto"/>
                <a:ea typeface="Roboto"/>
                <a:cs typeface="Roboto"/>
                <a:sym typeface="Roboto"/>
              </a:rPr>
              <a:t> signal processing to detect pulse and heart-rate signals.</a:t>
            </a:r>
            <a:endParaRPr sz="1500" dirty="0">
              <a:solidFill>
                <a:srgbClr val="000000"/>
              </a:solidFill>
              <a:highlight>
                <a:srgbClr val="FFFFFF"/>
              </a:highlight>
              <a:latin typeface="Roboto"/>
              <a:ea typeface="Roboto"/>
              <a:cs typeface="Roboto"/>
              <a:sym typeface="Roboto"/>
            </a:endParaRPr>
          </a:p>
          <a:p>
            <a:pPr marL="0" lvl="0" indent="0" algn="l" rtl="0">
              <a:spcBef>
                <a:spcPts val="0"/>
              </a:spcBef>
              <a:spcAft>
                <a:spcPts val="0"/>
              </a:spcAft>
              <a:buNone/>
            </a:pPr>
            <a:endParaRPr sz="600" dirty="0">
              <a:solidFill>
                <a:srgbClr val="000000"/>
              </a:solidFill>
              <a:highlight>
                <a:srgbClr val="FFFFFF"/>
              </a:highlight>
              <a:latin typeface="Roboto"/>
              <a:ea typeface="Roboto"/>
              <a:cs typeface="Roboto"/>
              <a:sym typeface="Roboto"/>
            </a:endParaRPr>
          </a:p>
          <a:p>
            <a:pPr marL="0" lvl="0" indent="0" algn="l" rtl="0">
              <a:spcBef>
                <a:spcPts val="0"/>
              </a:spcBef>
              <a:spcAft>
                <a:spcPts val="0"/>
              </a:spcAft>
              <a:buNone/>
            </a:pPr>
            <a:endParaRPr sz="500" dirty="0"/>
          </a:p>
          <a:p>
            <a:pPr marL="0" lvl="0" indent="0" algn="l" rtl="0">
              <a:spcBef>
                <a:spcPts val="0"/>
              </a:spcBef>
              <a:spcAft>
                <a:spcPts val="0"/>
              </a:spcAft>
              <a:buNone/>
            </a:pPr>
            <a:r>
              <a:rPr lang="en-GB" sz="1800" dirty="0"/>
              <a:t>DS18B20 Temperature Sensor : </a:t>
            </a:r>
            <a:endParaRPr sz="1800" dirty="0"/>
          </a:p>
          <a:p>
            <a:pPr marL="0" lvl="0" indent="0" algn="l" rtl="0">
              <a:spcBef>
                <a:spcPts val="0"/>
              </a:spcBef>
              <a:spcAft>
                <a:spcPts val="0"/>
              </a:spcAft>
              <a:buNone/>
            </a:pPr>
            <a:r>
              <a:rPr lang="en-GB" sz="1500" dirty="0"/>
              <a:t>This is a pre-wired and waterproofed version of the DS18B20 sensor. Handy for when you need to measure something far away, or in wet conditions. The Sensor can measure the temperature between -55 to 125°C (-67°F to +257°F). The cable is jacketed in PVC.</a:t>
            </a:r>
            <a:endParaRPr sz="1500" dirty="0"/>
          </a:p>
          <a:p>
            <a:pPr marL="0" lvl="0" indent="0" algn="l" rtl="0">
              <a:spcBef>
                <a:spcPts val="0"/>
              </a:spcBef>
              <a:spcAft>
                <a:spcPts val="0"/>
              </a:spcAft>
              <a:buNone/>
            </a:pPr>
            <a:endParaRPr sz="1000" dirty="0"/>
          </a:p>
          <a:p>
            <a:pPr marL="0" lvl="0" indent="0" algn="l" rtl="0">
              <a:spcBef>
                <a:spcPts val="0"/>
              </a:spcBef>
              <a:spcAft>
                <a:spcPts val="0"/>
              </a:spcAft>
              <a:buNone/>
            </a:pPr>
            <a:r>
              <a:rPr lang="en-GB" sz="1800" dirty="0"/>
              <a:t>DHT11 Humidity sensor :  </a:t>
            </a:r>
            <a:endParaRPr sz="1800" dirty="0"/>
          </a:p>
          <a:p>
            <a:pPr marL="0" lvl="0" indent="0" algn="l" rtl="0">
              <a:spcBef>
                <a:spcPts val="0"/>
              </a:spcBef>
              <a:spcAft>
                <a:spcPts val="0"/>
              </a:spcAft>
              <a:buNone/>
            </a:pPr>
            <a:r>
              <a:rPr lang="en-GB" sz="1500" dirty="0"/>
              <a:t>The DHT11 is a basic, ultra low-cost digital temperature and humidity sensor. It uses a capacitive humidity sensor and a thermistor to measure the surrounding air, and spits out a digital signal on the data pin.</a:t>
            </a:r>
            <a:endParaRPr sz="1500" dirty="0"/>
          </a:p>
          <a:p>
            <a:pPr marL="0" lvl="0" indent="0" algn="l" rtl="0">
              <a:spcBef>
                <a:spcPts val="0"/>
              </a:spcBef>
              <a:spcAft>
                <a:spcPts val="0"/>
              </a:spcAft>
              <a:buNone/>
            </a:pPr>
            <a:endParaRPr sz="1800" b="1" dirty="0"/>
          </a:p>
          <a:p>
            <a:pPr marL="0" lvl="0" indent="0" algn="l" rtl="0">
              <a:spcBef>
                <a:spcPts val="0"/>
              </a:spcBef>
              <a:spcAft>
                <a:spcPts val="0"/>
              </a:spcAft>
              <a:buNone/>
            </a:pPr>
            <a:endParaRPr sz="1100" b="1"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a1c41d6ce7_6_27"/>
          <p:cNvSpPr txBox="1">
            <a:spLocks noGrp="1"/>
          </p:cNvSpPr>
          <p:nvPr>
            <p:ph type="title"/>
          </p:nvPr>
        </p:nvSpPr>
        <p:spPr>
          <a:xfrm>
            <a:off x="265600" y="205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000000"/>
                </a:solidFill>
              </a:rPr>
              <a:t>Circuit Diagram</a:t>
            </a:r>
            <a:endParaRPr sz="2400" b="1">
              <a:solidFill>
                <a:srgbClr val="000000"/>
              </a:solidFill>
            </a:endParaRPr>
          </a:p>
        </p:txBody>
      </p:sp>
      <p:sp>
        <p:nvSpPr>
          <p:cNvPr id="185" name="Google Shape;185;ga1c41d6ce7_6_27"/>
          <p:cNvSpPr txBox="1"/>
          <p:nvPr/>
        </p:nvSpPr>
        <p:spPr>
          <a:xfrm>
            <a:off x="1559650" y="1535675"/>
            <a:ext cx="165900" cy="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a1c41d6ce7_6_27"/>
          <p:cNvSpPr txBox="1"/>
          <p:nvPr/>
        </p:nvSpPr>
        <p:spPr>
          <a:xfrm>
            <a:off x="1190225" y="1316975"/>
            <a:ext cx="597300" cy="218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a1c41d6ce7_6_27"/>
          <p:cNvSpPr txBox="1"/>
          <p:nvPr/>
        </p:nvSpPr>
        <p:spPr>
          <a:xfrm>
            <a:off x="1244225" y="1466400"/>
            <a:ext cx="597300" cy="73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a1c41d6ce7_6_27"/>
          <p:cNvSpPr txBox="1"/>
          <p:nvPr/>
        </p:nvSpPr>
        <p:spPr>
          <a:xfrm>
            <a:off x="1244225" y="1521950"/>
            <a:ext cx="597300" cy="73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9" name="Google Shape;189;ga1c41d6ce7_6_27"/>
          <p:cNvPicPr preferRelativeResize="0"/>
          <p:nvPr/>
        </p:nvPicPr>
        <p:blipFill>
          <a:blip r:embed="rId3">
            <a:alphaModFix/>
          </a:blip>
          <a:stretch>
            <a:fillRect/>
          </a:stretch>
        </p:blipFill>
        <p:spPr>
          <a:xfrm>
            <a:off x="1472375" y="1316975"/>
            <a:ext cx="4815975" cy="333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a1c41d6ce7_5_8"/>
          <p:cNvSpPr txBox="1">
            <a:spLocks noGrp="1"/>
          </p:cNvSpPr>
          <p:nvPr>
            <p:ph type="title"/>
          </p:nvPr>
        </p:nvSpPr>
        <p:spPr>
          <a:xfrm>
            <a:off x="311700" y="311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Association</a:t>
            </a:r>
            <a:endParaRPr sz="2400" b="1"/>
          </a:p>
          <a:p>
            <a:pPr marL="0" lvl="0" indent="0" algn="l" rtl="0">
              <a:spcBef>
                <a:spcPts val="0"/>
              </a:spcBef>
              <a:spcAft>
                <a:spcPts val="0"/>
              </a:spcAft>
              <a:buNone/>
            </a:pPr>
            <a:endParaRPr sz="2400" b="1"/>
          </a:p>
          <a:p>
            <a:pPr marL="0" lvl="0" indent="0" algn="l" rtl="0">
              <a:spcBef>
                <a:spcPts val="0"/>
              </a:spcBef>
              <a:spcAft>
                <a:spcPts val="0"/>
              </a:spcAft>
              <a:buNone/>
            </a:pPr>
            <a:endParaRPr sz="2400" b="1"/>
          </a:p>
          <a:p>
            <a:pPr marL="0" lvl="0" indent="0" algn="l" rtl="0">
              <a:spcBef>
                <a:spcPts val="0"/>
              </a:spcBef>
              <a:spcAft>
                <a:spcPts val="0"/>
              </a:spcAft>
              <a:buNone/>
            </a:pPr>
            <a:endParaRPr sz="2400" b="1"/>
          </a:p>
          <a:p>
            <a:pPr marL="0" lvl="0" indent="0" algn="l" rtl="0">
              <a:spcBef>
                <a:spcPts val="0"/>
              </a:spcBef>
              <a:spcAft>
                <a:spcPts val="0"/>
              </a:spcAft>
              <a:buNone/>
            </a:pPr>
            <a:endParaRPr sz="2400" b="1"/>
          </a:p>
          <a:p>
            <a:pPr marL="0" lvl="0" indent="0" algn="l" rtl="0">
              <a:spcBef>
                <a:spcPts val="0"/>
              </a:spcBef>
              <a:spcAft>
                <a:spcPts val="0"/>
              </a:spcAft>
              <a:buNone/>
            </a:pPr>
            <a:endParaRPr sz="2400" b="1"/>
          </a:p>
          <a:p>
            <a:pPr marL="0" lvl="0" indent="0" algn="l" rtl="0">
              <a:spcBef>
                <a:spcPts val="0"/>
              </a:spcBef>
              <a:spcAft>
                <a:spcPts val="0"/>
              </a:spcAft>
              <a:buNone/>
            </a:pPr>
            <a:endParaRPr sz="2400" b="1"/>
          </a:p>
          <a:p>
            <a:pPr marL="0" lvl="0" indent="0" algn="l" rtl="0">
              <a:spcBef>
                <a:spcPts val="0"/>
              </a:spcBef>
              <a:spcAft>
                <a:spcPts val="0"/>
              </a:spcAft>
              <a:buNone/>
            </a:pPr>
            <a:endParaRPr sz="2400" b="1"/>
          </a:p>
          <a:p>
            <a:pPr marL="0" lvl="0" indent="0" algn="l" rtl="0">
              <a:spcBef>
                <a:spcPts val="0"/>
              </a:spcBef>
              <a:spcAft>
                <a:spcPts val="0"/>
              </a:spcAft>
              <a:buNone/>
            </a:pPr>
            <a:endParaRPr sz="2400" b="1"/>
          </a:p>
        </p:txBody>
      </p:sp>
      <p:sp>
        <p:nvSpPr>
          <p:cNvPr id="195" name="Google Shape;195;ga1c41d6ce7_5_8"/>
          <p:cNvSpPr txBox="1"/>
          <p:nvPr/>
        </p:nvSpPr>
        <p:spPr>
          <a:xfrm>
            <a:off x="311700" y="1158925"/>
            <a:ext cx="8299500" cy="35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solidFill>
                  <a:schemeClr val="dk1"/>
                </a:solidFill>
              </a:rPr>
              <a:t>We will use the MAX30100/102 Pulse Oximeter sensor to measure the Heart Rate/Pulse(BPM) as well as the Blood Oxygen Level(SpO2). We will use a DS18B20 Temperature Sensor to measure the temperature of the body. Similarly Patient needs to be placed in a room with a certain temperature and humidity level so that he doesn’t feel uncomfortable. In order to do that we need to monitor the room temperature and humidity as well. So we will be using DHT11 Humidity &amp; Temperature </a:t>
            </a:r>
            <a:r>
              <a:rPr lang="en-GB" sz="1500" dirty="0" err="1">
                <a:solidFill>
                  <a:schemeClr val="dk1"/>
                </a:solidFill>
              </a:rPr>
              <a:t>Sensor.This</a:t>
            </a:r>
            <a:r>
              <a:rPr lang="en-GB" sz="1500" dirty="0">
                <a:solidFill>
                  <a:schemeClr val="dk1"/>
                </a:solidFill>
              </a:rPr>
              <a:t> all be monitored through </a:t>
            </a:r>
            <a:r>
              <a:rPr lang="en-GB" sz="1500" dirty="0" err="1">
                <a:solidFill>
                  <a:schemeClr val="dk1"/>
                </a:solidFill>
              </a:rPr>
              <a:t>app.If</a:t>
            </a:r>
            <a:r>
              <a:rPr lang="en-GB" sz="1500" dirty="0">
                <a:solidFill>
                  <a:schemeClr val="dk1"/>
                </a:solidFill>
              </a:rPr>
              <a:t> anything goes above the critical values it will send a message to the family members.</a:t>
            </a:r>
            <a:endParaRPr sz="2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a1c41d6ce7_3_16"/>
          <p:cNvSpPr txBox="1">
            <a:spLocks noGrp="1"/>
          </p:cNvSpPr>
          <p:nvPr>
            <p:ph type="title"/>
          </p:nvPr>
        </p:nvSpPr>
        <p:spPr>
          <a:xfrm>
            <a:off x="725938" y="1201380"/>
            <a:ext cx="7692123"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400" dirty="0"/>
              <a:t>Intelligent picking(robotic arm)</a:t>
            </a:r>
            <a:endParaRPr sz="2400" dirty="0"/>
          </a:p>
          <a:p>
            <a:pPr marL="0" lvl="0" indent="0" algn="just" rtl="0">
              <a:spcBef>
                <a:spcPts val="0"/>
              </a:spcBef>
              <a:spcAft>
                <a:spcPts val="0"/>
              </a:spcAft>
              <a:buNone/>
            </a:pPr>
            <a:endParaRPr sz="1600" dirty="0"/>
          </a:p>
          <a:p>
            <a:pPr marL="0" lvl="0" indent="0" algn="just" rtl="0">
              <a:spcBef>
                <a:spcPts val="0"/>
              </a:spcBef>
              <a:spcAft>
                <a:spcPts val="0"/>
              </a:spcAft>
              <a:buNone/>
            </a:pPr>
            <a:r>
              <a:rPr lang="en-GB" sz="1800" b="1" dirty="0"/>
              <a:t>Purpose:</a:t>
            </a:r>
            <a:endParaRPr sz="1800" b="1" dirty="0"/>
          </a:p>
          <a:p>
            <a:pPr marL="0" lvl="0" indent="0" algn="just" rtl="0">
              <a:spcBef>
                <a:spcPts val="0"/>
              </a:spcBef>
              <a:spcAft>
                <a:spcPts val="0"/>
              </a:spcAft>
              <a:buNone/>
            </a:pPr>
            <a:endParaRPr sz="1800" dirty="0"/>
          </a:p>
          <a:p>
            <a:pPr marL="0" lvl="0" indent="0" algn="just" rtl="0">
              <a:spcBef>
                <a:spcPts val="0"/>
              </a:spcBef>
              <a:spcAft>
                <a:spcPts val="0"/>
              </a:spcAft>
              <a:buNone/>
            </a:pPr>
            <a:r>
              <a:rPr lang="en-GB" sz="1800" dirty="0"/>
              <a:t>This project will identify the object, grasp the object and will move the arm accordingly. This arm will be controlled by the app or google assistant. It will be able to pick up small things like glass of water, medicines, copy book, mobile phone etc. </a:t>
            </a:r>
            <a:endParaRPr sz="1800" dirty="0"/>
          </a:p>
          <a:p>
            <a:pPr marL="0" lvl="0" indent="0" algn="just" rtl="0">
              <a:spcBef>
                <a:spcPts val="0"/>
              </a:spcBef>
              <a:spcAft>
                <a:spcPts val="0"/>
              </a:spcAft>
              <a:buNone/>
            </a:pPr>
            <a:r>
              <a:rPr lang="en-GB" dirty="0"/>
              <a:t> </a:t>
            </a:r>
            <a:endParaRPr dirty="0"/>
          </a:p>
        </p:txBody>
      </p:sp>
      <p:sp>
        <p:nvSpPr>
          <p:cNvPr id="4" name="TextBox 3">
            <a:extLst>
              <a:ext uri="{FF2B5EF4-FFF2-40B4-BE49-F238E27FC236}">
                <a16:creationId xmlns:a16="http://schemas.microsoft.com/office/drawing/2014/main" id="{99C34282-CCEB-47D4-8691-EB44A43D8453}"/>
              </a:ext>
            </a:extLst>
          </p:cNvPr>
          <p:cNvSpPr txBox="1"/>
          <p:nvPr/>
        </p:nvSpPr>
        <p:spPr>
          <a:xfrm>
            <a:off x="311700" y="186728"/>
            <a:ext cx="5705278" cy="523220"/>
          </a:xfrm>
          <a:prstGeom prst="rect">
            <a:avLst/>
          </a:prstGeom>
          <a:noFill/>
        </p:spPr>
        <p:txBody>
          <a:bodyPr wrap="square">
            <a:spAutoFit/>
          </a:bodyPr>
          <a:lstStyle/>
          <a:p>
            <a:r>
              <a:rPr lang="en-GB" sz="2800" dirty="0"/>
              <a:t>Future Modifications :-</a:t>
            </a:r>
            <a:endParaRPr lang="en-IN"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a1c41d6ce7_6_4"/>
          <p:cNvSpPr txBox="1">
            <a:spLocks noGrp="1"/>
          </p:cNvSpPr>
          <p:nvPr>
            <p:ph type="title"/>
          </p:nvPr>
        </p:nvSpPr>
        <p:spPr>
          <a:xfrm>
            <a:off x="311700" y="223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Diagram</a:t>
            </a:r>
            <a:endParaRPr/>
          </a:p>
        </p:txBody>
      </p:sp>
      <p:pic>
        <p:nvPicPr>
          <p:cNvPr id="206" name="Google Shape;206;ga1c41d6ce7_6_4"/>
          <p:cNvPicPr preferRelativeResize="0"/>
          <p:nvPr/>
        </p:nvPicPr>
        <p:blipFill>
          <a:blip r:embed="rId3">
            <a:alphaModFix/>
          </a:blip>
          <a:stretch>
            <a:fillRect/>
          </a:stretch>
        </p:blipFill>
        <p:spPr>
          <a:xfrm>
            <a:off x="133950" y="949175"/>
            <a:ext cx="3792401" cy="4067824"/>
          </a:xfrm>
          <a:prstGeom prst="rect">
            <a:avLst/>
          </a:prstGeom>
          <a:noFill/>
          <a:ln w="28575" cap="flat" cmpd="sng">
            <a:solidFill>
              <a:srgbClr val="000000"/>
            </a:solidFill>
            <a:prstDash val="solid"/>
            <a:round/>
            <a:headEnd type="none" w="sm" len="sm"/>
            <a:tailEnd type="none" w="sm" len="sm"/>
          </a:ln>
        </p:spPr>
      </p:pic>
      <p:pic>
        <p:nvPicPr>
          <p:cNvPr id="207" name="Google Shape;207;ga1c41d6ce7_6_4"/>
          <p:cNvPicPr preferRelativeResize="0"/>
          <p:nvPr/>
        </p:nvPicPr>
        <p:blipFill>
          <a:blip r:embed="rId4">
            <a:alphaModFix/>
          </a:blip>
          <a:stretch>
            <a:fillRect/>
          </a:stretch>
        </p:blipFill>
        <p:spPr>
          <a:xfrm>
            <a:off x="4223575" y="949175"/>
            <a:ext cx="4741352" cy="4067822"/>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a1c41d6ce7_6_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Components Required:</a:t>
            </a:r>
            <a:endParaRPr sz="1800" b="1" dirty="0"/>
          </a:p>
          <a:p>
            <a:pPr marL="0" lvl="0" indent="0" algn="l" rtl="0">
              <a:spcBef>
                <a:spcPts val="0"/>
              </a:spcBef>
              <a:spcAft>
                <a:spcPts val="0"/>
              </a:spcAft>
              <a:buNone/>
            </a:pPr>
            <a:endParaRPr sz="1800" dirty="0"/>
          </a:p>
          <a:p>
            <a:pPr marL="0" lvl="0" indent="0" algn="l" rtl="0">
              <a:spcBef>
                <a:spcPts val="0"/>
              </a:spcBef>
              <a:spcAft>
                <a:spcPts val="0"/>
              </a:spcAft>
              <a:buNone/>
            </a:pPr>
            <a:r>
              <a:rPr lang="en-GB" sz="1800" dirty="0"/>
              <a:t>TOF camera</a:t>
            </a:r>
            <a:endParaRPr sz="1800" dirty="0"/>
          </a:p>
          <a:p>
            <a:pPr marL="0" lvl="0" indent="0" algn="l" rtl="0">
              <a:spcBef>
                <a:spcPts val="0"/>
              </a:spcBef>
              <a:spcAft>
                <a:spcPts val="0"/>
              </a:spcAft>
              <a:buNone/>
            </a:pPr>
            <a:r>
              <a:rPr lang="en-GB" sz="1800" dirty="0"/>
              <a:t>Servo motors</a:t>
            </a:r>
            <a:endParaRPr sz="1800" dirty="0"/>
          </a:p>
          <a:p>
            <a:pPr marL="0" lvl="0" indent="0" algn="l" rtl="0">
              <a:spcBef>
                <a:spcPts val="0"/>
              </a:spcBef>
              <a:spcAft>
                <a:spcPts val="0"/>
              </a:spcAft>
              <a:buNone/>
            </a:pPr>
            <a:r>
              <a:rPr lang="en-GB" sz="1800" dirty="0"/>
              <a:t>ESP32</a:t>
            </a:r>
            <a:endParaRPr sz="1800" dirty="0"/>
          </a:p>
          <a:p>
            <a:pPr marL="0" lvl="0" indent="0" algn="l" rtl="0">
              <a:spcBef>
                <a:spcPts val="0"/>
              </a:spcBef>
              <a:spcAft>
                <a:spcPts val="0"/>
              </a:spcAft>
              <a:buNone/>
            </a:pPr>
            <a:r>
              <a:rPr lang="en-GB" sz="1800" dirty="0"/>
              <a:t>Robotic arm kit</a:t>
            </a:r>
            <a:endParaRPr sz="1800" dirty="0"/>
          </a:p>
          <a:p>
            <a:pPr marL="0" lvl="0" indent="0" algn="l" rtl="0">
              <a:spcBef>
                <a:spcPts val="0"/>
              </a:spcBef>
              <a:spcAft>
                <a:spcPts val="0"/>
              </a:spcAft>
              <a:buNone/>
            </a:pPr>
            <a:r>
              <a:rPr lang="en-GB" sz="1800" dirty="0"/>
              <a:t>Battery</a:t>
            </a:r>
            <a:endParaRPr sz="1800" dirty="0"/>
          </a:p>
          <a:p>
            <a:pPr marL="0" lvl="0" indent="0" algn="l" rtl="0">
              <a:spcBef>
                <a:spcPts val="0"/>
              </a:spcBef>
              <a:spcAft>
                <a:spcPts val="0"/>
              </a:spcAft>
              <a:buNone/>
            </a:pPr>
            <a:r>
              <a:rPr lang="en-GB" sz="1800" dirty="0"/>
              <a:t>IC and diodes</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GB" sz="1800" b="1" dirty="0"/>
              <a:t>TOF Camera:</a:t>
            </a:r>
            <a:r>
              <a:rPr lang="en-GB" sz="1800" dirty="0"/>
              <a:t>  </a:t>
            </a:r>
            <a:r>
              <a:rPr lang="en-GB" sz="1800" dirty="0">
                <a:latin typeface="Lora"/>
                <a:ea typeface="Lora"/>
                <a:cs typeface="Lora"/>
                <a:sym typeface="Lora"/>
              </a:rPr>
              <a:t>A TOF camera is a depth mapping tool. “TOF” stands for time of flight. TOF camera systems consist of an image sensor, image processing chip and modulated light source. The camera measures the time it takes for light to travel to and bounce off objects, using the delay to judge distance.</a:t>
            </a:r>
            <a:endParaRPr sz="1800" dirty="0">
              <a:latin typeface="Lora"/>
              <a:ea typeface="Lora"/>
              <a:cs typeface="Lora"/>
              <a:sym typeface="Lora"/>
            </a:endParaRPr>
          </a:p>
          <a:p>
            <a:pPr marL="0" lvl="0" indent="0" algn="l" rtl="0">
              <a:spcBef>
                <a:spcPts val="0"/>
              </a:spcBef>
              <a:spcAft>
                <a:spcPts val="0"/>
              </a:spcAft>
              <a:buNone/>
            </a:pPr>
            <a:r>
              <a:rPr lang="en-GB" sz="1800" b="1" dirty="0">
                <a:latin typeface="Lora"/>
                <a:ea typeface="Lora"/>
                <a:cs typeface="Lora"/>
                <a:sym typeface="Lora"/>
              </a:rPr>
              <a:t>Servo Motor:</a:t>
            </a:r>
            <a:r>
              <a:rPr lang="en-GB" sz="1800" dirty="0">
                <a:latin typeface="Lora"/>
                <a:ea typeface="Lora"/>
                <a:cs typeface="Lora"/>
                <a:sym typeface="Lora"/>
              </a:rPr>
              <a:t> A servomotor is a rotary actuator or linear actuator that allows for precise control of angular or linear position, velocity and acceleration. It consists of a suitable motor coupled to a sensor for position feedback.</a:t>
            </a:r>
            <a:endParaRPr sz="1800" dirty="0">
              <a:latin typeface="Lora"/>
              <a:ea typeface="Lora"/>
              <a:cs typeface="Lora"/>
              <a:sym typeface="Lora"/>
            </a:endParaRPr>
          </a:p>
          <a:p>
            <a:pPr marL="0" lvl="0" indent="0" algn="l" rtl="0">
              <a:spcBef>
                <a:spcPts val="0"/>
              </a:spcBef>
              <a:spcAft>
                <a:spcPts val="0"/>
              </a:spcAft>
              <a:buNone/>
            </a:pPr>
            <a:endParaRPr sz="1800" dirty="0">
              <a:latin typeface="Lora"/>
              <a:ea typeface="Lora"/>
              <a:cs typeface="Lora"/>
              <a:sym typeface="Lora"/>
            </a:endParaRPr>
          </a:p>
          <a:p>
            <a:pPr marL="0" lvl="0" indent="0" algn="l" rtl="0">
              <a:spcBef>
                <a:spcPts val="0"/>
              </a:spcBef>
              <a:spcAft>
                <a:spcPts val="0"/>
              </a:spcAft>
              <a:buNone/>
            </a:pPr>
            <a:endParaRPr sz="1800" dirty="0">
              <a:latin typeface="Lora"/>
              <a:ea typeface="Lora"/>
              <a:cs typeface="Lora"/>
              <a:sym typeface="Lora"/>
            </a:endParaRPr>
          </a:p>
          <a:p>
            <a:pPr marL="0" lvl="0" indent="0" algn="l" rtl="0">
              <a:spcBef>
                <a:spcPts val="0"/>
              </a:spcBef>
              <a:spcAft>
                <a:spcPts val="0"/>
              </a:spcAft>
              <a:buNone/>
            </a:pPr>
            <a:endParaRPr sz="1800" dirty="0"/>
          </a:p>
          <a:p>
            <a:pPr marL="0" lvl="0" indent="0" algn="l" rtl="0">
              <a:spcBef>
                <a:spcPts val="0"/>
              </a:spcBef>
              <a:spcAft>
                <a:spcPts val="0"/>
              </a:spcAft>
              <a:buNone/>
            </a:pPr>
            <a:r>
              <a:rPr lang="en-GB" sz="1800" dirty="0"/>
              <a:t>  </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a1c41d6ce7_6_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Association:</a:t>
            </a:r>
            <a:endParaRPr sz="1800" b="1" dirty="0"/>
          </a:p>
          <a:p>
            <a:pPr marL="0" lvl="0" indent="0" algn="l" rtl="0">
              <a:spcBef>
                <a:spcPts val="0"/>
              </a:spcBef>
              <a:spcAft>
                <a:spcPts val="0"/>
              </a:spcAft>
              <a:buNone/>
            </a:pPr>
            <a:endParaRPr sz="1800" dirty="0"/>
          </a:p>
          <a:p>
            <a:pPr marL="0" lvl="0" indent="0" algn="l" rtl="0">
              <a:spcBef>
                <a:spcPts val="0"/>
              </a:spcBef>
              <a:spcAft>
                <a:spcPts val="0"/>
              </a:spcAft>
              <a:buNone/>
            </a:pPr>
            <a:r>
              <a:rPr lang="en-GB" sz="1800" dirty="0"/>
              <a:t>For example if through google assistant you give a message about picking a glass of water, then the </a:t>
            </a:r>
            <a:r>
              <a:rPr lang="en-GB" sz="1800" dirty="0" err="1"/>
              <a:t>tof</a:t>
            </a:r>
            <a:r>
              <a:rPr lang="en-GB" sz="1800" dirty="0"/>
              <a:t> camera will detect the glass of water’s distance from the chair and the gripper will come in </a:t>
            </a:r>
            <a:r>
              <a:rPr lang="en-GB" sz="1800" dirty="0" err="1"/>
              <a:t>action,and</a:t>
            </a:r>
            <a:r>
              <a:rPr lang="en-GB" sz="1800" dirty="0"/>
              <a:t> arm will move </a:t>
            </a:r>
            <a:r>
              <a:rPr lang="en-GB" sz="1800" dirty="0" err="1"/>
              <a:t>accordingly.It</a:t>
            </a:r>
            <a:r>
              <a:rPr lang="en-GB" sz="1800" dirty="0"/>
              <a:t> will pick the object and will help the person to drink </a:t>
            </a:r>
            <a:r>
              <a:rPr lang="en-GB" sz="1800" dirty="0" err="1"/>
              <a:t>water.You</a:t>
            </a:r>
            <a:r>
              <a:rPr lang="en-GB" sz="1800" dirty="0"/>
              <a:t> can control motion through app also.</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3"/>
          <p:cNvSpPr txBox="1">
            <a:spLocks noGrp="1"/>
          </p:cNvSpPr>
          <p:nvPr>
            <p:ph type="body" idx="1"/>
          </p:nvPr>
        </p:nvSpPr>
        <p:spPr>
          <a:xfrm>
            <a:off x="311700" y="360575"/>
            <a:ext cx="8520600" cy="420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000" b="1" dirty="0">
                <a:solidFill>
                  <a:schemeClr val="dk1"/>
                </a:solidFill>
              </a:rPr>
              <a:t>Development of an android app</a:t>
            </a:r>
            <a:endParaRPr sz="2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2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2000" b="1" dirty="0">
                <a:solidFill>
                  <a:schemeClr val="dk1"/>
                </a:solidFill>
              </a:rPr>
              <a:t>Software Required:</a:t>
            </a:r>
            <a:endParaRPr sz="2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As we are going to develop an android application, we will need just one software. But to run that software, we will need to install another software first.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endParaRPr>
          </a:p>
          <a:p>
            <a:pPr marL="457200" lvl="0" indent="-342900" algn="l" rtl="0">
              <a:lnSpc>
                <a:spcPct val="115000"/>
              </a:lnSpc>
              <a:spcBef>
                <a:spcPts val="0"/>
              </a:spcBef>
              <a:spcAft>
                <a:spcPts val="0"/>
              </a:spcAft>
              <a:buClr>
                <a:srgbClr val="2C2F34"/>
              </a:buClr>
              <a:buSzPts val="1800"/>
              <a:buFont typeface="Arial"/>
              <a:buChar char="●"/>
            </a:pPr>
            <a:r>
              <a:rPr lang="en-GB" dirty="0">
                <a:solidFill>
                  <a:schemeClr val="dk1"/>
                </a:solidFill>
              </a:rPr>
              <a:t>Android Studio</a:t>
            </a:r>
            <a:endParaRPr dirty="0">
              <a:solidFill>
                <a:schemeClr val="dk1"/>
              </a:solidFill>
            </a:endParaRPr>
          </a:p>
          <a:p>
            <a:pPr marL="457200" lvl="0" indent="-342900" algn="l" rtl="0">
              <a:lnSpc>
                <a:spcPct val="115000"/>
              </a:lnSpc>
              <a:spcBef>
                <a:spcPts val="0"/>
              </a:spcBef>
              <a:spcAft>
                <a:spcPts val="0"/>
              </a:spcAft>
              <a:buClr>
                <a:srgbClr val="2C2F34"/>
              </a:buClr>
              <a:buSzPts val="1800"/>
              <a:buFont typeface="Arial"/>
              <a:buChar char="●"/>
            </a:pPr>
            <a:r>
              <a:rPr lang="en-GB" dirty="0">
                <a:solidFill>
                  <a:schemeClr val="dk1"/>
                </a:solidFill>
              </a:rPr>
              <a:t>JAVA JDK</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4"/>
          <p:cNvSpPr txBox="1">
            <a:spLocks noGrp="1"/>
          </p:cNvSpPr>
          <p:nvPr>
            <p:ph type="body" idx="1"/>
          </p:nvPr>
        </p:nvSpPr>
        <p:spPr>
          <a:xfrm>
            <a:off x="311700" y="288450"/>
            <a:ext cx="8520600" cy="428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300" b="1" dirty="0">
                <a:solidFill>
                  <a:schemeClr val="dk1"/>
                </a:solidFill>
              </a:rPr>
              <a:t>Association:</a:t>
            </a:r>
            <a:endParaRPr sz="23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We are going to make an application that will have both front-end and back-end coding. On the main screen, it will contain some buttons that will control the switching of the electrical </a:t>
            </a:r>
            <a:r>
              <a:rPr lang="en-GB" dirty="0" err="1">
                <a:solidFill>
                  <a:schemeClr val="dk1"/>
                </a:solidFill>
              </a:rPr>
              <a:t>appliances,controlling</a:t>
            </a:r>
            <a:r>
              <a:rPr lang="en-GB" dirty="0">
                <a:solidFill>
                  <a:schemeClr val="dk1"/>
                </a:solidFill>
              </a:rPr>
              <a:t> the robotic arms and checking body temperature, heart rate and even tracking the </a:t>
            </a:r>
            <a:r>
              <a:rPr lang="en-GB" dirty="0" err="1">
                <a:solidFill>
                  <a:schemeClr val="dk1"/>
                </a:solidFill>
              </a:rPr>
              <a:t>chair.These</a:t>
            </a:r>
            <a:r>
              <a:rPr lang="en-GB" dirty="0">
                <a:solidFill>
                  <a:schemeClr val="dk1"/>
                </a:solidFill>
              </a:rPr>
              <a:t> are connected to the ESP32 microcontroller board.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For example :-In the back-end coding, We will send a “1” if the switch is on and a “0” if the switch is </a:t>
            </a:r>
            <a:r>
              <a:rPr lang="en-GB" dirty="0" err="1">
                <a:solidFill>
                  <a:schemeClr val="dk1"/>
                </a:solidFill>
              </a:rPr>
              <a:t>off.We</a:t>
            </a:r>
            <a:r>
              <a:rPr lang="en-GB" dirty="0">
                <a:solidFill>
                  <a:schemeClr val="dk1"/>
                </a:solidFill>
              </a:rPr>
              <a:t> are going to make a Firebase database. This database will contain 2 entities named as Light and AC. The light will contain the value for the switching of lights and AC will contain a value for the switching of the fan. This value will be then sent to the microcontroller and then the microcontroller will send a control signal to the relay module accordingly.</a:t>
            </a:r>
            <a:endParaRPr dirty="0">
              <a:solidFill>
                <a:schemeClr val="dk1"/>
              </a:solidFill>
            </a:endParaRPr>
          </a:p>
          <a:p>
            <a:pPr marL="0" lvl="0" indent="0" algn="l" rtl="0">
              <a:lnSpc>
                <a:spcPct val="115000"/>
              </a:lnSpc>
              <a:spcBef>
                <a:spcPts val="0"/>
              </a:spcBef>
              <a:spcAft>
                <a:spcPts val="1600"/>
              </a:spcAft>
              <a:buSzPts val="18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311700" y="1600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300" b="1"/>
              <a:t>OBJECTIVE</a:t>
            </a:r>
            <a:endParaRPr sz="2300" b="1"/>
          </a:p>
          <a:p>
            <a:pPr marL="0" lvl="0" indent="0" algn="l" rtl="0">
              <a:lnSpc>
                <a:spcPct val="100000"/>
              </a:lnSpc>
              <a:spcBef>
                <a:spcPts val="0"/>
              </a:spcBef>
              <a:spcAft>
                <a:spcPts val="0"/>
              </a:spcAft>
              <a:buSzPts val="2800"/>
              <a:buNone/>
            </a:pPr>
            <a:endParaRPr sz="2300" b="1"/>
          </a:p>
        </p:txBody>
      </p:sp>
      <p:sp>
        <p:nvSpPr>
          <p:cNvPr id="67" name="Google Shape;67;p3"/>
          <p:cNvSpPr txBox="1">
            <a:spLocks noGrp="1"/>
          </p:cNvSpPr>
          <p:nvPr>
            <p:ph type="body" idx="1"/>
          </p:nvPr>
        </p:nvSpPr>
        <p:spPr>
          <a:xfrm>
            <a:off x="311701" y="732699"/>
            <a:ext cx="8520600" cy="399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This project is based on IOT(Internet of Things). IOT allows object to be sensed and controlled remotely across existing network </a:t>
            </a:r>
            <a:r>
              <a:rPr lang="en-GB" dirty="0" err="1">
                <a:solidFill>
                  <a:schemeClr val="dk1"/>
                </a:solidFill>
              </a:rPr>
              <a:t>infrastructure,creating</a:t>
            </a:r>
            <a:r>
              <a:rPr lang="en-GB" dirty="0">
                <a:solidFill>
                  <a:schemeClr val="dk1"/>
                </a:solidFill>
              </a:rPr>
              <a:t> opportunities for more accuracy and improving efficiency.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err="1">
                <a:solidFill>
                  <a:schemeClr val="dk1"/>
                </a:solidFill>
              </a:rPr>
              <a:t>DeVoe’s</a:t>
            </a:r>
            <a:r>
              <a:rPr lang="en-GB" dirty="0">
                <a:solidFill>
                  <a:schemeClr val="dk1"/>
                </a:solidFill>
              </a:rPr>
              <a:t> Chair is a smart wheelchair which comes with a fall detection </a:t>
            </a:r>
            <a:r>
              <a:rPr lang="en-GB" dirty="0" err="1">
                <a:solidFill>
                  <a:schemeClr val="dk1"/>
                </a:solidFill>
              </a:rPr>
              <a:t>system,GPS</a:t>
            </a:r>
            <a:r>
              <a:rPr lang="en-GB" dirty="0">
                <a:solidFill>
                  <a:schemeClr val="dk1"/>
                </a:solidFill>
              </a:rPr>
              <a:t> </a:t>
            </a:r>
            <a:r>
              <a:rPr lang="en-GB" dirty="0" err="1">
                <a:solidFill>
                  <a:schemeClr val="dk1"/>
                </a:solidFill>
              </a:rPr>
              <a:t>tracking,sensing</a:t>
            </a:r>
            <a:r>
              <a:rPr lang="en-GB" dirty="0">
                <a:solidFill>
                  <a:schemeClr val="dk1"/>
                </a:solidFill>
              </a:rPr>
              <a:t> your body </a:t>
            </a:r>
            <a:r>
              <a:rPr lang="en-GB" dirty="0" err="1">
                <a:solidFill>
                  <a:schemeClr val="dk1"/>
                </a:solidFill>
              </a:rPr>
              <a:t>temperature,heart</a:t>
            </a:r>
            <a:r>
              <a:rPr lang="en-GB" dirty="0">
                <a:solidFill>
                  <a:schemeClr val="dk1"/>
                </a:solidFill>
              </a:rPr>
              <a:t> </a:t>
            </a:r>
            <a:r>
              <a:rPr lang="en-GB" dirty="0" err="1">
                <a:solidFill>
                  <a:schemeClr val="dk1"/>
                </a:solidFill>
              </a:rPr>
              <a:t>rate,intelligent</a:t>
            </a:r>
            <a:r>
              <a:rPr lang="en-GB" dirty="0">
                <a:solidFill>
                  <a:schemeClr val="dk1"/>
                </a:solidFill>
              </a:rPr>
              <a:t> picking along with a home automation system which can be controlled by google assistant or touch </a:t>
            </a:r>
            <a:r>
              <a:rPr lang="en-GB" dirty="0" err="1">
                <a:solidFill>
                  <a:schemeClr val="dk1"/>
                </a:solidFill>
              </a:rPr>
              <a:t>screen.This</a:t>
            </a:r>
            <a:r>
              <a:rPr lang="en-GB" dirty="0">
                <a:solidFill>
                  <a:schemeClr val="dk1"/>
                </a:solidFill>
              </a:rPr>
              <a:t> chair is the future of care services around the globe, be it </a:t>
            </a:r>
            <a:r>
              <a:rPr lang="en-GB" dirty="0" err="1">
                <a:solidFill>
                  <a:schemeClr val="dk1"/>
                </a:solidFill>
              </a:rPr>
              <a:t>daycare</a:t>
            </a:r>
            <a:r>
              <a:rPr lang="en-GB" dirty="0">
                <a:solidFill>
                  <a:schemeClr val="dk1"/>
                </a:solidFill>
              </a:rPr>
              <a:t> for children or old age homes for elderly </a:t>
            </a:r>
            <a:r>
              <a:rPr lang="en-GB" dirty="0" err="1">
                <a:solidFill>
                  <a:schemeClr val="dk1"/>
                </a:solidFill>
              </a:rPr>
              <a:t>people.The</a:t>
            </a:r>
            <a:r>
              <a:rPr lang="en-GB" dirty="0">
                <a:solidFill>
                  <a:schemeClr val="dk1"/>
                </a:solidFill>
              </a:rPr>
              <a:t> chair provides comfort and security to anyone who is in a need to carry out the basic day to day life activities. Their family members can keep an eye on whether or not the elderly are properly treated, parents can keep a watch over the location and activities of their children in </a:t>
            </a:r>
            <a:r>
              <a:rPr lang="en-GB" dirty="0" err="1">
                <a:solidFill>
                  <a:schemeClr val="dk1"/>
                </a:solidFill>
              </a:rPr>
              <a:t>daycares</a:t>
            </a:r>
            <a:r>
              <a:rPr lang="en-GB" dirty="0">
                <a:solidFill>
                  <a:schemeClr val="dk1"/>
                </a:solidFill>
              </a:rPr>
              <a:t>, or special schools.</a:t>
            </a:r>
            <a:endParaRPr dirty="0"/>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a1c41d6ce7_6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Scope</a:t>
            </a:r>
            <a:endParaRPr/>
          </a:p>
        </p:txBody>
      </p:sp>
      <p:sp>
        <p:nvSpPr>
          <p:cNvPr id="233" name="Google Shape;233;ga1c41d6ce7_6_15"/>
          <p:cNvSpPr txBox="1"/>
          <p:nvPr/>
        </p:nvSpPr>
        <p:spPr>
          <a:xfrm>
            <a:off x="527250" y="1296025"/>
            <a:ext cx="7724400" cy="3465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AutoNum type="arabicPeriod"/>
            </a:pPr>
            <a:r>
              <a:rPr lang="en-GB" sz="1800" dirty="0">
                <a:solidFill>
                  <a:schemeClr val="dk1"/>
                </a:solidFill>
              </a:rPr>
              <a:t>Obstacle sensors can be added detect hurdles in the path of wheelchair.</a:t>
            </a:r>
            <a:endParaRPr sz="1800" dirty="0">
              <a:solidFill>
                <a:schemeClr val="dk1"/>
              </a:solidFill>
            </a:endParaRPr>
          </a:p>
          <a:p>
            <a:pPr marL="457200" lvl="0" indent="-342900" algn="l" rtl="0">
              <a:spcBef>
                <a:spcPts val="0"/>
              </a:spcBef>
              <a:spcAft>
                <a:spcPts val="0"/>
              </a:spcAft>
              <a:buClr>
                <a:schemeClr val="dk1"/>
              </a:buClr>
              <a:buSzPts val="1800"/>
              <a:buAutoNum type="arabicPeriod"/>
            </a:pPr>
            <a:r>
              <a:rPr lang="en-GB" sz="1800" dirty="0">
                <a:solidFill>
                  <a:schemeClr val="dk1"/>
                </a:solidFill>
              </a:rPr>
              <a:t>In fall detection we can use gsm module to send message on phone number also.</a:t>
            </a:r>
            <a:endParaRPr sz="1800" dirty="0">
              <a:solidFill>
                <a:schemeClr val="dk1"/>
              </a:solidFill>
            </a:endParaRPr>
          </a:p>
          <a:p>
            <a:pPr marL="457200" lvl="0" indent="-342900" algn="l" rtl="0">
              <a:spcBef>
                <a:spcPts val="0"/>
              </a:spcBef>
              <a:spcAft>
                <a:spcPts val="0"/>
              </a:spcAft>
              <a:buClr>
                <a:schemeClr val="dk1"/>
              </a:buClr>
              <a:buSzPts val="1800"/>
              <a:buAutoNum type="arabicPeriod"/>
            </a:pPr>
            <a:r>
              <a:rPr lang="en-GB" sz="1800" dirty="0">
                <a:solidFill>
                  <a:schemeClr val="dk1"/>
                </a:solidFill>
              </a:rPr>
              <a:t>Stepper motor or hydraulic motors can be used to pick larger objects.</a:t>
            </a:r>
            <a:endParaRPr sz="1800" dirty="0">
              <a:solidFill>
                <a:schemeClr val="dk1"/>
              </a:solidFill>
            </a:endParaRPr>
          </a:p>
          <a:p>
            <a:pPr marL="457200" lvl="0" indent="-342900" algn="l" rtl="0">
              <a:spcBef>
                <a:spcPts val="0"/>
              </a:spcBef>
              <a:spcAft>
                <a:spcPts val="0"/>
              </a:spcAft>
              <a:buClr>
                <a:schemeClr val="dk1"/>
              </a:buClr>
              <a:buSzPts val="1800"/>
              <a:buAutoNum type="arabicPeriod"/>
            </a:pPr>
            <a:r>
              <a:rPr lang="en-GB" sz="1800" dirty="0">
                <a:solidFill>
                  <a:schemeClr val="dk1"/>
                </a:solidFill>
              </a:rPr>
              <a:t>By using PIR sensor or camera we can detect unauthorized person near the disabled and alert it through a message.</a:t>
            </a:r>
            <a:endParaRPr sz="1800" dirty="0">
              <a:solidFill>
                <a:schemeClr val="dk1"/>
              </a:solidFill>
            </a:endParaRPr>
          </a:p>
          <a:p>
            <a:pPr marL="45720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a1c41d6ce7_6_19"/>
          <p:cNvSpPr txBox="1">
            <a:spLocks noGrp="1"/>
          </p:cNvSpPr>
          <p:nvPr>
            <p:ph type="title"/>
          </p:nvPr>
        </p:nvSpPr>
        <p:spPr>
          <a:xfrm>
            <a:off x="256125" y="150375"/>
            <a:ext cx="8520600" cy="46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Reference</a:t>
            </a:r>
            <a:endParaRPr dirty="0">
              <a:solidFill>
                <a:srgbClr val="000000"/>
              </a:solidFill>
            </a:endParaRPr>
          </a:p>
          <a:p>
            <a:pPr marL="0" lvl="0" indent="0" algn="l" rtl="0">
              <a:spcBef>
                <a:spcPts val="0"/>
              </a:spcBef>
              <a:spcAft>
                <a:spcPts val="0"/>
              </a:spcAft>
              <a:buNone/>
            </a:pPr>
            <a:endParaRPr sz="900" dirty="0">
              <a:solidFill>
                <a:srgbClr val="000000"/>
              </a:solidFill>
            </a:endParaRPr>
          </a:p>
          <a:p>
            <a:pPr marL="457200" lvl="0" indent="-342900" algn="l" rtl="0">
              <a:spcBef>
                <a:spcPts val="0"/>
              </a:spcBef>
              <a:spcAft>
                <a:spcPts val="0"/>
              </a:spcAft>
              <a:buClr>
                <a:srgbClr val="000000"/>
              </a:buClr>
              <a:buSzPts val="1800"/>
              <a:buChar char="●"/>
            </a:pPr>
            <a:r>
              <a:rPr lang="en-GB" sz="1800" u="sng" dirty="0">
                <a:solidFill>
                  <a:srgbClr val="000000"/>
                </a:solidFill>
                <a:hlinkClick r:id="rId3">
                  <a:extLst>
                    <a:ext uri="{A12FA001-AC4F-418D-AE19-62706E023703}">
                      <ahyp:hlinkClr xmlns:ahyp="http://schemas.microsoft.com/office/drawing/2018/hyperlinkcolor" val="tx"/>
                    </a:ext>
                  </a:extLst>
                </a:hlinkClick>
              </a:rPr>
              <a:t>https://circuitdigest.com/microcontroller-projects/iot-based-patient-monitoring-system-using-esp8266-and-arduino</a:t>
            </a:r>
            <a:endParaRPr sz="1800" dirty="0">
              <a:solidFill>
                <a:srgbClr val="000000"/>
              </a:solidFill>
            </a:endParaRPr>
          </a:p>
          <a:p>
            <a:pPr marL="457200" lvl="0" indent="0" algn="l" rtl="0">
              <a:spcBef>
                <a:spcPts val="0"/>
              </a:spcBef>
              <a:spcAft>
                <a:spcPts val="0"/>
              </a:spcAft>
              <a:buNone/>
            </a:pPr>
            <a:endParaRPr sz="700" dirty="0">
              <a:solidFill>
                <a:srgbClr val="000000"/>
              </a:solidFill>
            </a:endParaRPr>
          </a:p>
          <a:p>
            <a:pPr marL="457200" lvl="0" indent="-342900" algn="l" rtl="0">
              <a:spcBef>
                <a:spcPts val="0"/>
              </a:spcBef>
              <a:spcAft>
                <a:spcPts val="0"/>
              </a:spcAft>
              <a:buClr>
                <a:srgbClr val="000000"/>
              </a:buClr>
              <a:buSzPts val="1800"/>
              <a:buChar char="●"/>
            </a:pPr>
            <a:r>
              <a:rPr lang="en-GB" sz="1800" u="sng" dirty="0">
                <a:solidFill>
                  <a:srgbClr val="000000"/>
                </a:solidFill>
                <a:hlinkClick r:id="rId4">
                  <a:extLst>
                    <a:ext uri="{A12FA001-AC4F-418D-AE19-62706E023703}">
                      <ahyp:hlinkClr xmlns:ahyp="http://schemas.microsoft.com/office/drawing/2018/hyperlinkcolor" val="tx"/>
                    </a:ext>
                  </a:extLst>
                </a:hlinkClick>
              </a:rPr>
              <a:t>https://blog.asksensors.com/iot-cloud-based-gps-tracking-esp32-gps-neo-6m-module/#:~:text=Connect%20the%20GPS%20ground%20pin,computer%20through%20a%20USB%20cable</a:t>
            </a:r>
            <a:r>
              <a:rPr lang="en-GB" sz="1800" dirty="0">
                <a:solidFill>
                  <a:srgbClr val="000000"/>
                </a:solidFill>
              </a:rPr>
              <a:t>.</a:t>
            </a:r>
            <a:endParaRPr sz="1800" dirty="0">
              <a:solidFill>
                <a:srgbClr val="000000"/>
              </a:solidFill>
            </a:endParaRPr>
          </a:p>
          <a:p>
            <a:pPr marL="457200" lvl="0" indent="0" algn="l" rtl="0">
              <a:spcBef>
                <a:spcPts val="0"/>
              </a:spcBef>
              <a:spcAft>
                <a:spcPts val="0"/>
              </a:spcAft>
              <a:buNone/>
            </a:pPr>
            <a:endParaRPr sz="700" dirty="0">
              <a:solidFill>
                <a:srgbClr val="000000"/>
              </a:solidFill>
            </a:endParaRPr>
          </a:p>
          <a:p>
            <a:pPr marL="457200" lvl="0" indent="-342900" algn="l" rtl="0">
              <a:spcBef>
                <a:spcPts val="0"/>
              </a:spcBef>
              <a:spcAft>
                <a:spcPts val="0"/>
              </a:spcAft>
              <a:buClr>
                <a:srgbClr val="000000"/>
              </a:buClr>
              <a:buSzPts val="1800"/>
              <a:buChar char="●"/>
            </a:pPr>
            <a:r>
              <a:rPr lang="en-GB" sz="1800" u="sng" dirty="0">
                <a:solidFill>
                  <a:srgbClr val="000000"/>
                </a:solidFill>
                <a:hlinkClick r:id="rId5">
                  <a:extLst>
                    <a:ext uri="{A12FA001-AC4F-418D-AE19-62706E023703}">
                      <ahyp:hlinkClr xmlns:ahyp="http://schemas.microsoft.com/office/drawing/2018/hyperlinkcolor" val="tx"/>
                    </a:ext>
                  </a:extLst>
                </a:hlinkClick>
              </a:rPr>
              <a:t>https://www.eso.org/public/outreach/eduoff/seaspace/docs/navigation/navgps/navgps-1.html#:~:text=It%20has%20several%20components%2C%20each,geographical%20position%20of%20the%20user</a:t>
            </a:r>
            <a:r>
              <a:rPr lang="en-GB" sz="1800" dirty="0">
                <a:solidFill>
                  <a:srgbClr val="000000"/>
                </a:solidFill>
              </a:rPr>
              <a:t>.</a:t>
            </a:r>
            <a:endParaRPr sz="1800" dirty="0">
              <a:solidFill>
                <a:srgbClr val="000000"/>
              </a:solidFill>
            </a:endParaRPr>
          </a:p>
          <a:p>
            <a:pPr marL="457200" lvl="0" indent="0" algn="l" rtl="0">
              <a:spcBef>
                <a:spcPts val="0"/>
              </a:spcBef>
              <a:spcAft>
                <a:spcPts val="0"/>
              </a:spcAft>
              <a:buNone/>
            </a:pPr>
            <a:endParaRPr sz="700" dirty="0">
              <a:solidFill>
                <a:srgbClr val="000000"/>
              </a:solidFill>
            </a:endParaRPr>
          </a:p>
          <a:p>
            <a:pPr marL="457200" lvl="0" indent="-342900" algn="l" rtl="0">
              <a:spcBef>
                <a:spcPts val="0"/>
              </a:spcBef>
              <a:spcAft>
                <a:spcPts val="0"/>
              </a:spcAft>
              <a:buClr>
                <a:srgbClr val="000000"/>
              </a:buClr>
              <a:buSzPts val="1800"/>
              <a:buChar char="●"/>
            </a:pPr>
            <a:r>
              <a:rPr lang="en-GB" sz="1800" u="sng" dirty="0">
                <a:solidFill>
                  <a:srgbClr val="000000"/>
                </a:solidFill>
                <a:hlinkClick r:id="rId6">
                  <a:extLst>
                    <a:ext uri="{A12FA001-AC4F-418D-AE19-62706E023703}">
                      <ahyp:hlinkClr xmlns:ahyp="http://schemas.microsoft.com/office/drawing/2018/hyperlinkcolor" val="tx"/>
                    </a:ext>
                  </a:extLst>
                </a:hlinkClick>
              </a:rPr>
              <a:t>https://www.hackster.io/gatoninja236/esp32-fall-detector-b8ec6f</a:t>
            </a:r>
            <a:endParaRPr sz="1800" dirty="0">
              <a:solidFill>
                <a:srgbClr val="000000"/>
              </a:solidFill>
            </a:endParaRPr>
          </a:p>
          <a:p>
            <a:pPr marL="457200" lvl="0" indent="0" algn="l" rtl="0">
              <a:spcBef>
                <a:spcPts val="0"/>
              </a:spcBef>
              <a:spcAft>
                <a:spcPts val="0"/>
              </a:spcAft>
              <a:buNone/>
            </a:pPr>
            <a:endParaRPr sz="700" dirty="0">
              <a:solidFill>
                <a:srgbClr val="000000"/>
              </a:solidFill>
            </a:endParaRPr>
          </a:p>
          <a:p>
            <a:pPr marL="457200" lvl="0" indent="-342900" algn="l" rtl="0">
              <a:spcBef>
                <a:spcPts val="0"/>
              </a:spcBef>
              <a:spcAft>
                <a:spcPts val="0"/>
              </a:spcAft>
              <a:buClr>
                <a:srgbClr val="000000"/>
              </a:buClr>
              <a:buSzPts val="1800"/>
              <a:buChar char="●"/>
            </a:pPr>
            <a:r>
              <a:rPr lang="en-GB" sz="1800" u="sng" dirty="0">
                <a:solidFill>
                  <a:srgbClr val="000000"/>
                </a:solidFill>
                <a:hlinkClick r:id="rId3">
                  <a:extLst>
                    <a:ext uri="{A12FA001-AC4F-418D-AE19-62706E023703}">
                      <ahyp:hlinkClr xmlns:ahyp="http://schemas.microsoft.com/office/drawing/2018/hyperlinkcolor" val="tx"/>
                    </a:ext>
                  </a:extLst>
                </a:hlinkClick>
              </a:rPr>
              <a:t>https://circuitdigest.com/microcontroller-projects/iot-based-patient-monitoring-system-using-esp8266-and-arduino</a:t>
            </a:r>
            <a:endParaRPr sz="1800" dirty="0">
              <a:solidFill>
                <a:srgbClr val="000000"/>
              </a:solidFill>
            </a:endParaRPr>
          </a:p>
          <a:p>
            <a:pPr marL="457200" lvl="0" indent="0" algn="l" rtl="0">
              <a:spcBef>
                <a:spcPts val="0"/>
              </a:spcBef>
              <a:spcAft>
                <a:spcPts val="0"/>
              </a:spcAft>
              <a:buNone/>
            </a:pPr>
            <a:endParaRPr sz="700" dirty="0">
              <a:solidFill>
                <a:srgbClr val="000000"/>
              </a:solidFill>
            </a:endParaRPr>
          </a:p>
          <a:p>
            <a:pPr marL="457200" lvl="0" indent="-342900" algn="l" rtl="0">
              <a:spcBef>
                <a:spcPts val="0"/>
              </a:spcBef>
              <a:spcAft>
                <a:spcPts val="0"/>
              </a:spcAft>
              <a:buClr>
                <a:srgbClr val="000000"/>
              </a:buClr>
              <a:buSzPts val="1800"/>
              <a:buChar char="●"/>
            </a:pPr>
            <a:r>
              <a:rPr lang="en-GB" sz="1800" u="sng" dirty="0">
                <a:solidFill>
                  <a:srgbClr val="000000"/>
                </a:solidFill>
                <a:hlinkClick r:id="rId7">
                  <a:extLst>
                    <a:ext uri="{A12FA001-AC4F-418D-AE19-62706E023703}">
                      <ahyp:hlinkClr xmlns:ahyp="http://schemas.microsoft.com/office/drawing/2018/hyperlinkcolor" val="tx"/>
                    </a:ext>
                  </a:extLst>
                </a:hlinkClick>
              </a:rPr>
              <a:t>https://appuals.com/how-to-make-smart-home-automation-system-using-esp32-module/</a:t>
            </a:r>
            <a:endParaRPr sz="18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9cfbc0465a_0_55"/>
          <p:cNvSpPr txBox="1"/>
          <p:nvPr/>
        </p:nvSpPr>
        <p:spPr>
          <a:xfrm>
            <a:off x="457200" y="-89472"/>
            <a:ext cx="82296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4400" dirty="0">
                <a:solidFill>
                  <a:srgbClr val="222222"/>
                </a:solidFill>
                <a:highlight>
                  <a:srgbClr val="FFFFFF"/>
                </a:highlight>
                <a:latin typeface="Calibri"/>
                <a:ea typeface="Calibri"/>
                <a:cs typeface="Calibri"/>
                <a:sym typeface="Calibri"/>
              </a:rPr>
              <a:t>Existing Projects   </a:t>
            </a:r>
            <a:endParaRPr sz="4400" dirty="0">
              <a:solidFill>
                <a:srgbClr val="000000"/>
              </a:solidFill>
              <a:latin typeface="Calibri"/>
              <a:ea typeface="Calibri"/>
              <a:cs typeface="Calibri"/>
              <a:sym typeface="Calibri"/>
            </a:endParaRPr>
          </a:p>
        </p:txBody>
      </p:sp>
      <p:sp>
        <p:nvSpPr>
          <p:cNvPr id="73" name="Google Shape;73;g9cfbc0465a_0_55"/>
          <p:cNvSpPr txBox="1"/>
          <p:nvPr/>
        </p:nvSpPr>
        <p:spPr>
          <a:xfrm>
            <a:off x="83700" y="902275"/>
            <a:ext cx="8976600" cy="4020000"/>
          </a:xfrm>
          <a:prstGeom prst="rect">
            <a:avLst/>
          </a:prstGeom>
          <a:noFill/>
          <a:ln>
            <a:noFill/>
          </a:ln>
        </p:spPr>
        <p:txBody>
          <a:bodyPr spcFirstLastPara="1" wrap="square" lIns="91425" tIns="45700" rIns="91425" bIns="45700" anchor="t" anchorCtr="0">
            <a:noAutofit/>
          </a:bodyPr>
          <a:lstStyle/>
          <a:p>
            <a:pPr marL="457200" lvl="0" indent="-342900" algn="l" rtl="0">
              <a:spcBef>
                <a:spcPts val="360"/>
              </a:spcBef>
              <a:spcAft>
                <a:spcPts val="0"/>
              </a:spcAft>
              <a:buClr>
                <a:srgbClr val="000000"/>
              </a:buClr>
              <a:buSzPts val="1800"/>
              <a:buFont typeface="Calibri"/>
              <a:buChar char="●"/>
            </a:pPr>
            <a:r>
              <a:rPr lang="en-GB" sz="1800" dirty="0">
                <a:solidFill>
                  <a:srgbClr val="000000"/>
                </a:solidFill>
                <a:latin typeface="Calibri"/>
                <a:ea typeface="Calibri"/>
                <a:cs typeface="Calibri"/>
                <a:sym typeface="Calibri"/>
              </a:rPr>
              <a:t>There’s been a project which is being made with a similar concept. In that project, a fall detection device was made which senses the jerk and alerts the relatives and loved ones of the user through </a:t>
            </a:r>
            <a:r>
              <a:rPr lang="en-GB" sz="1800" dirty="0" err="1">
                <a:solidFill>
                  <a:srgbClr val="000000"/>
                </a:solidFill>
                <a:latin typeface="Calibri"/>
                <a:ea typeface="Calibri"/>
                <a:cs typeface="Calibri"/>
                <a:sym typeface="Calibri"/>
              </a:rPr>
              <a:t>Wifi</a:t>
            </a:r>
            <a:r>
              <a:rPr lang="en-GB" sz="1800" dirty="0">
                <a:solidFill>
                  <a:srgbClr val="000000"/>
                </a:solidFill>
                <a:latin typeface="Calibri"/>
                <a:ea typeface="Calibri"/>
                <a:cs typeface="Calibri"/>
                <a:sym typeface="Calibri"/>
              </a:rPr>
              <a:t>.</a:t>
            </a:r>
            <a:endParaRPr sz="1800" dirty="0">
              <a:solidFill>
                <a:srgbClr val="000000"/>
              </a:solidFill>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dirty="0">
                <a:latin typeface="Calibri"/>
                <a:ea typeface="Calibri"/>
                <a:cs typeface="Calibri"/>
                <a:sym typeface="Calibri"/>
              </a:rPr>
              <a:t>Intelligent</a:t>
            </a:r>
            <a:r>
              <a:rPr lang="en-GB" sz="1800" dirty="0">
                <a:solidFill>
                  <a:srgbClr val="000000"/>
                </a:solidFill>
                <a:latin typeface="Calibri"/>
                <a:ea typeface="Calibri"/>
                <a:cs typeface="Calibri"/>
                <a:sym typeface="Calibri"/>
              </a:rPr>
              <a:t> </a:t>
            </a:r>
            <a:r>
              <a:rPr lang="en-GB" sz="1800" dirty="0">
                <a:latin typeface="Calibri"/>
                <a:ea typeface="Calibri"/>
                <a:cs typeface="Calibri"/>
                <a:sym typeface="Calibri"/>
              </a:rPr>
              <a:t>picking is done by </a:t>
            </a:r>
            <a:r>
              <a:rPr lang="en-GB" sz="1800" dirty="0" err="1">
                <a:latin typeface="Calibri"/>
                <a:ea typeface="Calibri"/>
                <a:cs typeface="Calibri"/>
                <a:sym typeface="Calibri"/>
              </a:rPr>
              <a:t>bluetooth</a:t>
            </a:r>
            <a:r>
              <a:rPr lang="en-GB" sz="1800" dirty="0">
                <a:latin typeface="Calibri"/>
                <a:ea typeface="Calibri"/>
                <a:cs typeface="Calibri"/>
                <a:sym typeface="Calibri"/>
              </a:rPr>
              <a:t> modules and </a:t>
            </a:r>
            <a:r>
              <a:rPr lang="en-GB" sz="1800" dirty="0" err="1">
                <a:latin typeface="Calibri"/>
                <a:ea typeface="Calibri"/>
                <a:cs typeface="Calibri"/>
                <a:sym typeface="Calibri"/>
              </a:rPr>
              <a:t>tensorflow</a:t>
            </a:r>
            <a:r>
              <a:rPr lang="en-GB" sz="1800" dirty="0">
                <a:latin typeface="Calibri"/>
                <a:ea typeface="Calibri"/>
                <a:cs typeface="Calibri"/>
                <a:sym typeface="Calibri"/>
              </a:rPr>
              <a:t>.</a:t>
            </a: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dirty="0">
                <a:latin typeface="Calibri"/>
                <a:ea typeface="Calibri"/>
                <a:cs typeface="Calibri"/>
                <a:sym typeface="Calibri"/>
              </a:rPr>
              <a:t>Home automation systems are made with NODE-MCU(ESP8266) or raspberry </a:t>
            </a:r>
            <a:r>
              <a:rPr lang="en-GB" sz="1800" dirty="0" err="1">
                <a:latin typeface="Calibri"/>
                <a:ea typeface="Calibri"/>
                <a:cs typeface="Calibri"/>
                <a:sym typeface="Calibri"/>
              </a:rPr>
              <a:t>pi.This</a:t>
            </a:r>
            <a:r>
              <a:rPr lang="en-GB" sz="1800" dirty="0">
                <a:latin typeface="Calibri"/>
                <a:ea typeface="Calibri"/>
                <a:cs typeface="Calibri"/>
                <a:sym typeface="Calibri"/>
              </a:rPr>
              <a:t> project provides home automation only with </a:t>
            </a:r>
            <a:r>
              <a:rPr lang="en-GB" sz="1800" dirty="0" err="1">
                <a:latin typeface="Calibri"/>
                <a:ea typeface="Calibri"/>
                <a:cs typeface="Calibri"/>
                <a:sym typeface="Calibri"/>
              </a:rPr>
              <a:t>wifi</a:t>
            </a:r>
            <a:r>
              <a:rPr lang="en-GB" sz="1800" dirty="0">
                <a:latin typeface="Calibri"/>
                <a:ea typeface="Calibri"/>
                <a:cs typeface="Calibri"/>
                <a:sym typeface="Calibri"/>
              </a:rPr>
              <a:t>. </a:t>
            </a:r>
            <a:endParaRPr sz="1800" dirty="0">
              <a:latin typeface="Calibri"/>
              <a:ea typeface="Calibri"/>
              <a:cs typeface="Calibri"/>
              <a:sym typeface="Calibri"/>
            </a:endParaRPr>
          </a:p>
          <a:p>
            <a:pPr marL="0" lvl="0" indent="0" algn="l" rtl="0">
              <a:spcBef>
                <a:spcPts val="360"/>
              </a:spcBef>
              <a:spcAft>
                <a:spcPts val="0"/>
              </a:spcAft>
              <a:buNone/>
            </a:pPr>
            <a:endParaRPr sz="1800" dirty="0">
              <a:latin typeface="Calibri"/>
              <a:ea typeface="Calibri"/>
              <a:cs typeface="Calibri"/>
              <a:sym typeface="Calibri"/>
            </a:endParaRPr>
          </a:p>
          <a:p>
            <a:pPr marL="0" lvl="0" indent="0" algn="l" rtl="0">
              <a:spcBef>
                <a:spcPts val="360"/>
              </a:spcBef>
              <a:spcAft>
                <a:spcPts val="0"/>
              </a:spcAft>
              <a:buNone/>
            </a:pPr>
            <a:r>
              <a:rPr lang="en-GB" sz="1800" dirty="0">
                <a:latin typeface="Calibri"/>
                <a:ea typeface="Calibri"/>
                <a:cs typeface="Calibri"/>
                <a:sym typeface="Calibri"/>
              </a:rPr>
              <a:t>In our project we are adding multiple </a:t>
            </a:r>
            <a:r>
              <a:rPr lang="en-GB" sz="1800" dirty="0" err="1">
                <a:latin typeface="Calibri"/>
                <a:ea typeface="Calibri"/>
                <a:cs typeface="Calibri"/>
                <a:sym typeface="Calibri"/>
              </a:rPr>
              <a:t>modules.Firstly</a:t>
            </a:r>
            <a:r>
              <a:rPr lang="en-GB" sz="1800" dirty="0">
                <a:latin typeface="Calibri"/>
                <a:ea typeface="Calibri"/>
                <a:cs typeface="Calibri"/>
                <a:sym typeface="Calibri"/>
              </a:rPr>
              <a:t> we are using ESP32 ; it has </a:t>
            </a:r>
            <a:r>
              <a:rPr lang="en-GB" sz="1800" dirty="0" err="1">
                <a:latin typeface="Calibri"/>
                <a:ea typeface="Calibri"/>
                <a:cs typeface="Calibri"/>
                <a:sym typeface="Calibri"/>
              </a:rPr>
              <a:t>wifi</a:t>
            </a:r>
            <a:r>
              <a:rPr lang="en-GB" sz="1800" dirty="0">
                <a:latin typeface="Calibri"/>
                <a:ea typeface="Calibri"/>
                <a:cs typeface="Calibri"/>
                <a:sym typeface="Calibri"/>
              </a:rPr>
              <a:t> as well as </a:t>
            </a:r>
            <a:r>
              <a:rPr lang="en-GB" sz="1800" dirty="0" err="1">
                <a:latin typeface="Calibri"/>
                <a:ea typeface="Calibri"/>
                <a:cs typeface="Calibri"/>
                <a:sym typeface="Calibri"/>
              </a:rPr>
              <a:t>bluetooth</a:t>
            </a:r>
            <a:r>
              <a:rPr lang="en-GB" sz="1800" dirty="0">
                <a:latin typeface="Calibri"/>
                <a:ea typeface="Calibri"/>
                <a:cs typeface="Calibri"/>
                <a:sym typeface="Calibri"/>
              </a:rPr>
              <a:t> </a:t>
            </a:r>
            <a:r>
              <a:rPr lang="en-GB" sz="1800" dirty="0" err="1">
                <a:latin typeface="Calibri"/>
                <a:ea typeface="Calibri"/>
                <a:cs typeface="Calibri"/>
                <a:sym typeface="Calibri"/>
              </a:rPr>
              <a:t>modules.We</a:t>
            </a:r>
            <a:r>
              <a:rPr lang="en-GB" sz="1800" dirty="0">
                <a:latin typeface="Calibri"/>
                <a:ea typeface="Calibri"/>
                <a:cs typeface="Calibri"/>
                <a:sym typeface="Calibri"/>
              </a:rPr>
              <a:t> are using </a:t>
            </a:r>
            <a:r>
              <a:rPr lang="en-GB" sz="1800" dirty="0" err="1">
                <a:latin typeface="Calibri"/>
                <a:ea typeface="Calibri"/>
                <a:cs typeface="Calibri"/>
                <a:sym typeface="Calibri"/>
              </a:rPr>
              <a:t>tof</a:t>
            </a:r>
            <a:r>
              <a:rPr lang="en-GB" sz="1800" dirty="0">
                <a:latin typeface="Calibri"/>
                <a:ea typeface="Calibri"/>
                <a:cs typeface="Calibri"/>
                <a:sym typeface="Calibri"/>
              </a:rPr>
              <a:t> camera in our intelligent picking instead of </a:t>
            </a:r>
            <a:r>
              <a:rPr lang="en-GB" sz="1800" dirty="0" err="1">
                <a:latin typeface="Calibri"/>
                <a:ea typeface="Calibri"/>
                <a:cs typeface="Calibri"/>
                <a:sym typeface="Calibri"/>
              </a:rPr>
              <a:t>tensorflow</a:t>
            </a:r>
            <a:r>
              <a:rPr lang="en-GB" sz="1800" dirty="0">
                <a:latin typeface="Calibri"/>
                <a:ea typeface="Calibri"/>
                <a:cs typeface="Calibri"/>
                <a:sym typeface="Calibri"/>
              </a:rPr>
              <a:t>.</a:t>
            </a:r>
            <a:endParaRPr sz="1800" dirty="0">
              <a:latin typeface="Calibri"/>
              <a:ea typeface="Calibri"/>
              <a:cs typeface="Calibri"/>
              <a:sym typeface="Calibri"/>
            </a:endParaRPr>
          </a:p>
          <a:p>
            <a:pPr marL="0" lvl="0" indent="0" algn="l" rtl="0">
              <a:spcBef>
                <a:spcPts val="360"/>
              </a:spcBef>
              <a:spcAft>
                <a:spcPts val="0"/>
              </a:spcAft>
              <a:buNone/>
            </a:pPr>
            <a:r>
              <a:rPr lang="en-GB" sz="1800" dirty="0">
                <a:latin typeface="Calibri"/>
                <a:ea typeface="Calibri"/>
                <a:cs typeface="Calibri"/>
                <a:sym typeface="Calibri"/>
              </a:rPr>
              <a:t>We are trying to use low cost components and adding different modules to the chair.</a:t>
            </a:r>
            <a:endParaRPr sz="1800" dirty="0">
              <a:latin typeface="Calibri"/>
              <a:ea typeface="Calibri"/>
              <a:cs typeface="Calibri"/>
              <a:sym typeface="Calibri"/>
            </a:endParaRPr>
          </a:p>
          <a:p>
            <a:pPr marL="0" lvl="0" indent="0" algn="l" rtl="0">
              <a:spcBef>
                <a:spcPts val="360"/>
              </a:spcBef>
              <a:spcAft>
                <a:spcPts val="0"/>
              </a:spcAft>
              <a:buNone/>
            </a:pPr>
            <a:r>
              <a:rPr lang="en-GB" sz="2500" dirty="0">
                <a:latin typeface="Calibri"/>
                <a:ea typeface="Calibri"/>
                <a:cs typeface="Calibri"/>
                <a:sym typeface="Calibri"/>
              </a:rPr>
              <a:t> </a:t>
            </a:r>
            <a:endParaRPr sz="2500" dirty="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a1c41d6ce7_6_4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t>Block diagram of the chair </a:t>
            </a:r>
            <a:endParaRPr sz="2400" b="1" dirty="0"/>
          </a:p>
        </p:txBody>
      </p:sp>
      <p:pic>
        <p:nvPicPr>
          <p:cNvPr id="79" name="Google Shape;79;ga1c41d6ce7_6_44"/>
          <p:cNvPicPr preferRelativeResize="0"/>
          <p:nvPr/>
        </p:nvPicPr>
        <p:blipFill rotWithShape="1">
          <a:blip r:embed="rId3">
            <a:alphaModFix/>
          </a:blip>
          <a:srcRect l="3750" t="5778" r="5216" b="13971"/>
          <a:stretch/>
        </p:blipFill>
        <p:spPr>
          <a:xfrm>
            <a:off x="550837" y="977600"/>
            <a:ext cx="8042324" cy="35599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11700" y="3124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300" b="1"/>
              <a:t>Home Automation System</a:t>
            </a:r>
            <a:endParaRPr sz="3300" b="1"/>
          </a:p>
        </p:txBody>
      </p:sp>
      <p:sp>
        <p:nvSpPr>
          <p:cNvPr id="85" name="Google Shape;85;p5"/>
          <p:cNvSpPr txBox="1">
            <a:spLocks noGrp="1"/>
          </p:cNvSpPr>
          <p:nvPr>
            <p:ph type="body" idx="1"/>
          </p:nvPr>
        </p:nvSpPr>
        <p:spPr>
          <a:xfrm>
            <a:off x="311700" y="937675"/>
            <a:ext cx="8520600" cy="384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000" b="1" dirty="0">
                <a:solidFill>
                  <a:schemeClr val="dk1"/>
                </a:solidFill>
              </a:rPr>
              <a:t>Purpose:</a:t>
            </a:r>
            <a:endParaRPr sz="2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6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Smart Home Systems is a concept in which all the electrical appliances or the devices are controlled using a single remote control(mobile application).</a:t>
            </a:r>
            <a:endParaRPr dirty="0">
              <a:solidFill>
                <a:schemeClr val="dk1"/>
              </a:solidFill>
            </a:endParaRPr>
          </a:p>
          <a:p>
            <a:pPr marL="0" lvl="0" indent="0" algn="l" rtl="0">
              <a:lnSpc>
                <a:spcPct val="115000"/>
              </a:lnSpc>
              <a:spcBef>
                <a:spcPts val="0"/>
              </a:spcBef>
              <a:spcAft>
                <a:spcPts val="0"/>
              </a:spcAft>
              <a:buSzPts val="1800"/>
              <a:buNone/>
            </a:pPr>
            <a:r>
              <a:rPr lang="en-GB" dirty="0">
                <a:solidFill>
                  <a:schemeClr val="dk1"/>
                </a:solidFill>
              </a:rPr>
              <a:t>We are going to connect some of the home’s electrical appliances to the Relay module and control it through ESP32 Microcontroller. We will make a firebase </a:t>
            </a:r>
            <a:r>
              <a:rPr lang="en-GB" dirty="0" err="1">
                <a:solidFill>
                  <a:schemeClr val="dk1"/>
                </a:solidFill>
              </a:rPr>
              <a:t>realtime</a:t>
            </a:r>
            <a:r>
              <a:rPr lang="en-GB" dirty="0">
                <a:solidFill>
                  <a:schemeClr val="dk1"/>
                </a:solidFill>
              </a:rPr>
              <a:t> database and connect it from the android app and google </a:t>
            </a:r>
            <a:r>
              <a:rPr lang="en-GB" dirty="0" err="1">
                <a:solidFill>
                  <a:schemeClr val="dk1"/>
                </a:solidFill>
              </a:rPr>
              <a:t>assistant.The</a:t>
            </a:r>
            <a:r>
              <a:rPr lang="en-GB" dirty="0">
                <a:solidFill>
                  <a:schemeClr val="dk1"/>
                </a:solidFill>
              </a:rPr>
              <a:t> best part is that you can have full control over the switching of your appliances from anywhere in the </a:t>
            </a:r>
            <a:r>
              <a:rPr lang="en-GB" dirty="0" err="1">
                <a:solidFill>
                  <a:schemeClr val="dk1"/>
                </a:solidFill>
              </a:rPr>
              <a:t>world.Home</a:t>
            </a:r>
            <a:r>
              <a:rPr lang="en-GB" dirty="0">
                <a:solidFill>
                  <a:schemeClr val="dk1"/>
                </a:solidFill>
              </a:rPr>
              <a:t> Automation systems that are already available in the market are very costly. We can use an ESP32 board to connect different home appliances and control them using an Android App. This will be very low in cost and an efficient way to automate the house.</a:t>
            </a:r>
            <a:endParaRPr dirty="0">
              <a:solidFill>
                <a:schemeClr val="dk1"/>
              </a:solidFill>
            </a:endParaRPr>
          </a:p>
          <a:p>
            <a:pPr marL="0" lvl="0" indent="0" algn="l" rtl="0">
              <a:lnSpc>
                <a:spcPct val="115000"/>
              </a:lnSpc>
              <a:spcBef>
                <a:spcPts val="0"/>
              </a:spcBef>
              <a:spcAft>
                <a:spcPts val="0"/>
              </a:spcAft>
              <a:buSzPts val="1800"/>
              <a:buNone/>
            </a:pPr>
            <a:r>
              <a:rPr lang="en-GB" dirty="0">
                <a:solidFill>
                  <a:schemeClr val="dk1"/>
                </a:solidFill>
              </a:rPr>
              <a:t>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7"/>
          <p:cNvSpPr txBox="1">
            <a:spLocks noGrp="1"/>
          </p:cNvSpPr>
          <p:nvPr>
            <p:ph type="body" idx="1"/>
          </p:nvPr>
        </p:nvSpPr>
        <p:spPr>
          <a:xfrm>
            <a:off x="311700" y="278550"/>
            <a:ext cx="8520600" cy="458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2000" b="1" dirty="0">
                <a:solidFill>
                  <a:schemeClr val="dk1"/>
                </a:solidFill>
              </a:rPr>
              <a:t>Components Required:</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700" dirty="0">
              <a:solidFill>
                <a:schemeClr val="dk1"/>
              </a:solidFill>
            </a:endParaRPr>
          </a:p>
          <a:p>
            <a:pPr marL="457200" lvl="0" indent="-342900" algn="l" rtl="0">
              <a:lnSpc>
                <a:spcPct val="115000"/>
              </a:lnSpc>
              <a:spcBef>
                <a:spcPts val="0"/>
              </a:spcBef>
              <a:spcAft>
                <a:spcPts val="0"/>
              </a:spcAft>
              <a:buClr>
                <a:srgbClr val="2C2F34"/>
              </a:buClr>
              <a:buSzPts val="1800"/>
              <a:buFont typeface="Arial"/>
              <a:buChar char="●"/>
            </a:pPr>
            <a:r>
              <a:rPr lang="en-GB" dirty="0">
                <a:solidFill>
                  <a:schemeClr val="dk1"/>
                </a:solidFill>
              </a:rPr>
              <a:t>ESP32</a:t>
            </a:r>
            <a:endParaRPr dirty="0">
              <a:solidFill>
                <a:schemeClr val="dk1"/>
              </a:solidFill>
            </a:endParaRPr>
          </a:p>
          <a:p>
            <a:pPr marL="457200" lvl="0" indent="-342900" algn="l" rtl="0">
              <a:lnSpc>
                <a:spcPct val="115000"/>
              </a:lnSpc>
              <a:spcBef>
                <a:spcPts val="0"/>
              </a:spcBef>
              <a:spcAft>
                <a:spcPts val="0"/>
              </a:spcAft>
              <a:buClr>
                <a:srgbClr val="2C2F34"/>
              </a:buClr>
              <a:buSzPts val="1800"/>
              <a:buFont typeface="Arial"/>
              <a:buChar char="●"/>
            </a:pPr>
            <a:r>
              <a:rPr lang="en-GB" dirty="0">
                <a:solidFill>
                  <a:schemeClr val="dk1"/>
                </a:solidFill>
              </a:rPr>
              <a:t>Relay Module</a:t>
            </a:r>
            <a:endParaRPr dirty="0">
              <a:solidFill>
                <a:schemeClr val="dk1"/>
              </a:solidFill>
            </a:endParaRPr>
          </a:p>
          <a:p>
            <a:pPr marL="457200" lvl="0" indent="-342900" algn="l" rtl="0">
              <a:lnSpc>
                <a:spcPct val="115000"/>
              </a:lnSpc>
              <a:spcBef>
                <a:spcPts val="0"/>
              </a:spcBef>
              <a:spcAft>
                <a:spcPts val="0"/>
              </a:spcAft>
              <a:buClr>
                <a:srgbClr val="2C2F34"/>
              </a:buClr>
              <a:buSzPts val="1800"/>
              <a:buFont typeface="Arial"/>
              <a:buChar char="●"/>
            </a:pPr>
            <a:r>
              <a:rPr lang="en-GB" dirty="0">
                <a:solidFill>
                  <a:schemeClr val="dk1"/>
                </a:solidFill>
              </a:rPr>
              <a:t>Breadboard</a:t>
            </a:r>
            <a:endParaRPr dirty="0">
              <a:solidFill>
                <a:schemeClr val="dk1"/>
              </a:solidFill>
            </a:endParaRPr>
          </a:p>
          <a:p>
            <a:pPr marL="457200" lvl="0" indent="-342900" algn="l" rtl="0">
              <a:lnSpc>
                <a:spcPct val="115000"/>
              </a:lnSpc>
              <a:spcBef>
                <a:spcPts val="0"/>
              </a:spcBef>
              <a:spcAft>
                <a:spcPts val="0"/>
              </a:spcAft>
              <a:buClr>
                <a:srgbClr val="2C2F34"/>
              </a:buClr>
              <a:buSzPts val="1800"/>
              <a:buFont typeface="Arial"/>
              <a:buChar char="●"/>
            </a:pPr>
            <a:r>
              <a:rPr lang="en-GB" dirty="0">
                <a:solidFill>
                  <a:schemeClr val="dk1"/>
                </a:solidFill>
              </a:rPr>
              <a:t>Connecting Wires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ESP32:- It is a low-power and low-cost microcontroller board which has a built-in </a:t>
            </a:r>
            <a:r>
              <a:rPr lang="en-GB" dirty="0" err="1">
                <a:solidFill>
                  <a:schemeClr val="dk1"/>
                </a:solidFill>
              </a:rPr>
              <a:t>WiFi</a:t>
            </a:r>
            <a:r>
              <a:rPr lang="en-GB" dirty="0">
                <a:solidFill>
                  <a:schemeClr val="dk1"/>
                </a:solidFill>
              </a:rPr>
              <a:t> and a dual-mode Bluetooth module. This Microcontroller board is created and developed by </a:t>
            </a:r>
            <a:r>
              <a:rPr lang="en-GB" dirty="0" err="1">
                <a:solidFill>
                  <a:schemeClr val="dk1"/>
                </a:solidFill>
              </a:rPr>
              <a:t>Espressif</a:t>
            </a:r>
            <a:r>
              <a:rPr lang="en-GB" dirty="0">
                <a:solidFill>
                  <a:schemeClr val="dk1"/>
                </a:solidFill>
              </a:rPr>
              <a:t> Systems. This board has built-in power amplifiers, low nice receive amplifiers, filters, and antenna switches.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RELAY:- It acts likes an toggle switch(opening and closing .It is connected between the </a:t>
            </a:r>
            <a:r>
              <a:rPr lang="en-GB" dirty="0" err="1">
                <a:solidFill>
                  <a:schemeClr val="dk1"/>
                </a:solidFill>
              </a:rPr>
              <a:t>wifi</a:t>
            </a:r>
            <a:r>
              <a:rPr lang="en-GB" dirty="0">
                <a:solidFill>
                  <a:schemeClr val="dk1"/>
                </a:solidFill>
              </a:rPr>
              <a:t> module and electrical </a:t>
            </a:r>
            <a:r>
              <a:rPr lang="en-GB" dirty="0" err="1">
                <a:solidFill>
                  <a:schemeClr val="dk1"/>
                </a:solidFill>
              </a:rPr>
              <a:t>appliances.It</a:t>
            </a:r>
            <a:r>
              <a:rPr lang="en-GB" dirty="0">
                <a:solidFill>
                  <a:schemeClr val="dk1"/>
                </a:solidFill>
              </a:rPr>
              <a:t> controls high voltages(220 volt) using very low voltage as </a:t>
            </a:r>
            <a:r>
              <a:rPr lang="en-GB" dirty="0" err="1">
                <a:solidFill>
                  <a:schemeClr val="dk1"/>
                </a:solidFill>
              </a:rPr>
              <a:t>input.Basically</a:t>
            </a:r>
            <a:r>
              <a:rPr lang="en-GB" dirty="0">
                <a:solidFill>
                  <a:schemeClr val="dk1"/>
                </a:solidFill>
              </a:rPr>
              <a:t> it protects digital control system and isolates it from the </a:t>
            </a:r>
            <a:r>
              <a:rPr lang="en-GB" dirty="0" err="1">
                <a:solidFill>
                  <a:schemeClr val="dk1"/>
                </a:solidFill>
              </a:rPr>
              <a:t>analog</a:t>
            </a:r>
            <a:r>
              <a:rPr lang="en-GB" dirty="0">
                <a:solidFill>
                  <a:schemeClr val="dk1"/>
                </a:solidFill>
              </a:rPr>
              <a:t> signals.</a:t>
            </a:r>
            <a:endParaRPr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a1c41d6ce7_6_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Circuit Diagram</a:t>
            </a:r>
            <a:endParaRPr/>
          </a:p>
        </p:txBody>
      </p:sp>
      <p:sp>
        <p:nvSpPr>
          <p:cNvPr id="96" name="Google Shape;96;ga1c41d6ce7_6_34"/>
          <p:cNvSpPr txBox="1"/>
          <p:nvPr/>
        </p:nvSpPr>
        <p:spPr>
          <a:xfrm>
            <a:off x="2831700" y="1756900"/>
            <a:ext cx="2009400" cy="304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7" name="Google Shape;97;ga1c41d6ce7_6_34"/>
          <p:cNvPicPr preferRelativeResize="0"/>
          <p:nvPr/>
        </p:nvPicPr>
        <p:blipFill>
          <a:blip r:embed="rId3">
            <a:alphaModFix/>
          </a:blip>
          <a:stretch>
            <a:fillRect/>
          </a:stretch>
        </p:blipFill>
        <p:spPr>
          <a:xfrm>
            <a:off x="1618025" y="1623575"/>
            <a:ext cx="6444824" cy="2777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000" b="1"/>
              <a:t>BLOCK DIAGRAM:</a:t>
            </a:r>
            <a:endParaRPr sz="2000" b="1"/>
          </a:p>
        </p:txBody>
      </p:sp>
      <p:pic>
        <p:nvPicPr>
          <p:cNvPr id="103" name="Google Shape;103;p9"/>
          <p:cNvPicPr preferRelativeResize="0"/>
          <p:nvPr/>
        </p:nvPicPr>
        <p:blipFill rotWithShape="1">
          <a:blip r:embed="rId3">
            <a:alphaModFix/>
          </a:blip>
          <a:srcRect/>
          <a:stretch/>
        </p:blipFill>
        <p:spPr>
          <a:xfrm>
            <a:off x="614600" y="2003425"/>
            <a:ext cx="8125575" cy="16743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2178</Words>
  <Application>Microsoft Office PowerPoint</Application>
  <PresentationFormat>On-screen Show (16:9)</PresentationFormat>
  <Paragraphs>193</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Mangal</vt:lpstr>
      <vt:lpstr>Arial</vt:lpstr>
      <vt:lpstr>Lora</vt:lpstr>
      <vt:lpstr>Noto Sans Symbols</vt:lpstr>
      <vt:lpstr>Roboto</vt:lpstr>
      <vt:lpstr>Simple Light</vt:lpstr>
      <vt:lpstr>PowerPoint Presentation</vt:lpstr>
      <vt:lpstr>DeVoe’s Chair</vt:lpstr>
      <vt:lpstr>OBJECTIVE </vt:lpstr>
      <vt:lpstr>PowerPoint Presentation</vt:lpstr>
      <vt:lpstr>Block diagram of the chair </vt:lpstr>
      <vt:lpstr>Home Automation System</vt:lpstr>
      <vt:lpstr>PowerPoint Presentation</vt:lpstr>
      <vt:lpstr>Circuit Diagram</vt:lpstr>
      <vt:lpstr>BLOCK DIAGRAM:</vt:lpstr>
      <vt:lpstr>PowerPoint Presentation</vt:lpstr>
      <vt:lpstr>Fall Detection System</vt:lpstr>
      <vt:lpstr>Components Required</vt:lpstr>
      <vt:lpstr>PowerPoint Presentation</vt:lpstr>
      <vt:lpstr>PowerPoint Presentation</vt:lpstr>
      <vt:lpstr>PowerPoint Presentation</vt:lpstr>
      <vt:lpstr>GPS Tracking System</vt:lpstr>
      <vt:lpstr>Components Required</vt:lpstr>
      <vt:lpstr>Circuit Diagram</vt:lpstr>
      <vt:lpstr>Association</vt:lpstr>
      <vt:lpstr>Measuring the body temperature and heart rate</vt:lpstr>
      <vt:lpstr>Components required:  Esp32  Jumper wires  MAX30100/102 Pulse Oximeter sensor :   The sensor is integrated pulse oximetry and heart-rate monitor sensor solution. It combines two LED’s, a photodetector, optimized optics, and low-noise analog signal processing to detect pulse and heart-rate signals.   DS18B20 Temperature Sensor :  This is a pre-wired and waterproofed version of the DS18B20 sensor. Handy for when you need to measure something far away, or in wet conditions. The Sensor can measure the temperature between -55 to 125°C (-67°F to +257°F). The cable is jacketed in PVC.  DHT11 Humidity sensor :   The DHT11 is a basic, ultra low-cost digital temperature and humidity sensor. It uses a capacitive humidity sensor and a thermistor to measure the surrounding air, and spits out a digital signal on the data pin.          </vt:lpstr>
      <vt:lpstr>Circuit Diagram</vt:lpstr>
      <vt:lpstr>Association        </vt:lpstr>
      <vt:lpstr>Intelligent picking(robotic arm)  Purpose:  This project will identify the object, grasp the object and will move the arm accordingly. This arm will be controlled by the app or google assistant. It will be able to pick up small things like glass of water, medicines, copy book, mobile phone etc.   </vt:lpstr>
      <vt:lpstr>Diagram</vt:lpstr>
      <vt:lpstr>Components Required:  TOF camera Servo motors ESP32 Robotic arm kit Battery IC and diodes  TOF Camera:  A TOF camera is a depth mapping tool. “TOF” stands for time of flight. TOF camera systems consist of an image sensor, image processing chip and modulated light source. The camera measures the time it takes for light to travel to and bounce off objects, using the delay to judge distance. Servo Motor: A servomotor is a rotary actuator or linear actuator that allows for precise control of angular or linear position, velocity and acceleration. It consists of a suitable motor coupled to a sensor for position feedback.      </vt:lpstr>
      <vt:lpstr>Association:  For example if through google assistant you give a message about picking a glass of water, then the tof camera will detect the glass of water’s distance from the chair and the gripper will come in action,and arm will move accordingly.It will pick the object and will help the person to drink water.You can control motion through app also.  </vt:lpstr>
      <vt:lpstr>PowerPoint Presentation</vt:lpstr>
      <vt:lpstr>PowerPoint Presentation</vt:lpstr>
      <vt:lpstr>Future Scope</vt:lpstr>
      <vt:lpstr>Reference  https://circuitdigest.com/microcontroller-projects/iot-based-patient-monitoring-system-using-esp8266-and-arduino  https://blog.asksensors.com/iot-cloud-based-gps-tracking-esp32-gps-neo-6m-module/#:~:text=Connect%20the%20GPS%20ground%20pin,computer%20through%20a%20USB%20cable.  https://www.eso.org/public/outreach/eduoff/seaspace/docs/navigation/navgps/navgps-1.html#:~:text=It%20has%20several%20components%2C%20each,geographical%20position%20of%20the%20user.  https://www.hackster.io/gatoninja236/esp32-fall-detector-b8ec6f  https://circuitdigest.com/microcontroller-projects/iot-based-patient-monitoring-system-using-esp8266-and-arduino  https://appuals.com/how-to-make-smart-home-automation-system-using-esp32-module/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18BEC10088</cp:lastModifiedBy>
  <cp:revision>2</cp:revision>
  <dcterms:modified xsi:type="dcterms:W3CDTF">2021-07-17T16:38:13Z</dcterms:modified>
</cp:coreProperties>
</file>